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Neue Machina Ultra-Bold" charset="1" panose="00000900000000000000"/>
      <p:regular r:id="rId28"/>
    </p:embeddedFont>
    <p:embeddedFont>
      <p:font typeface="Canva Sans" charset="1" panose="020B0503030501040103"/>
      <p:regular r:id="rId29"/>
    </p:embeddedFont>
    <p:embeddedFont>
      <p:font typeface="Akzidenz-Grotesk" charset="1" panose="02000503030000020003"/>
      <p:regular r:id="rId30"/>
    </p:embeddedFont>
    <p:embeddedFont>
      <p:font typeface="Canva Sans Bold" charset="1" panose="020B0803030501040103"/>
      <p:regular r:id="rId31"/>
    </p:embeddedFont>
    <p:embeddedFont>
      <p:font typeface="Agrandir"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gif" Type="http://schemas.openxmlformats.org/officeDocument/2006/relationships/image"/><Relationship Id="rId3" Target="../media/image42.gif" Type="http://schemas.openxmlformats.org/officeDocument/2006/relationships/image"/><Relationship Id="rId4" Target="../media/image43.gif" Type="http://schemas.openxmlformats.org/officeDocument/2006/relationships/image"/><Relationship Id="rId5" Target="../media/image4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7160485">
            <a:off x="12762198" y="4130102"/>
            <a:ext cx="6728545" cy="6403217"/>
          </a:xfrm>
          <a:custGeom>
            <a:avLst/>
            <a:gdLst/>
            <a:ahLst/>
            <a:cxnLst/>
            <a:rect r="r" b="b" t="t" l="l"/>
            <a:pathLst>
              <a:path h="6403217" w="6728545">
                <a:moveTo>
                  <a:pt x="0" y="0"/>
                </a:moveTo>
                <a:lnTo>
                  <a:pt x="6728545" y="0"/>
                </a:lnTo>
                <a:lnTo>
                  <a:pt x="6728545" y="6403217"/>
                </a:lnTo>
                <a:lnTo>
                  <a:pt x="0" y="6403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88" y="0"/>
            <a:ext cx="5349535" cy="10287000"/>
            <a:chOff x="0" y="0"/>
            <a:chExt cx="1016958" cy="1955581"/>
          </a:xfrm>
        </p:grpSpPr>
        <p:sp>
          <p:nvSpPr>
            <p:cNvPr name="Freeform 4" id="4"/>
            <p:cNvSpPr/>
            <p:nvPr/>
          </p:nvSpPr>
          <p:spPr>
            <a:xfrm flipH="false" flipV="false" rot="0">
              <a:off x="0" y="0"/>
              <a:ext cx="1016958" cy="1955581"/>
            </a:xfrm>
            <a:custGeom>
              <a:avLst/>
              <a:gdLst/>
              <a:ahLst/>
              <a:cxnLst/>
              <a:rect r="r" b="b" t="t" l="l"/>
              <a:pathLst>
                <a:path h="1955581" w="1016958">
                  <a:moveTo>
                    <a:pt x="0" y="0"/>
                  </a:moveTo>
                  <a:lnTo>
                    <a:pt x="1016958" y="0"/>
                  </a:lnTo>
                  <a:lnTo>
                    <a:pt x="1016958" y="1955581"/>
                  </a:lnTo>
                  <a:lnTo>
                    <a:pt x="0" y="1955581"/>
                  </a:lnTo>
                  <a:close/>
                </a:path>
              </a:pathLst>
            </a:custGeom>
            <a:blipFill>
              <a:blip r:embed="rId4"/>
              <a:stretch>
                <a:fillRect l="-14179" t="0" r="-14179" b="0"/>
              </a:stretch>
            </a:blipFill>
          </p:spPr>
        </p:sp>
      </p:grpSp>
      <p:grpSp>
        <p:nvGrpSpPr>
          <p:cNvPr name="Group 5" id="5"/>
          <p:cNvGrpSpPr/>
          <p:nvPr/>
        </p:nvGrpSpPr>
        <p:grpSpPr>
          <a:xfrm rot="0">
            <a:off x="3137340" y="3608344"/>
            <a:ext cx="13658988" cy="2441234"/>
            <a:chOff x="0" y="0"/>
            <a:chExt cx="3176449" cy="567718"/>
          </a:xfrm>
        </p:grpSpPr>
        <p:sp>
          <p:nvSpPr>
            <p:cNvPr name="Freeform 6" id="6"/>
            <p:cNvSpPr/>
            <p:nvPr/>
          </p:nvSpPr>
          <p:spPr>
            <a:xfrm flipH="false" flipV="false" rot="0">
              <a:off x="0" y="0"/>
              <a:ext cx="3176449" cy="567718"/>
            </a:xfrm>
            <a:custGeom>
              <a:avLst/>
              <a:gdLst/>
              <a:ahLst/>
              <a:cxnLst/>
              <a:rect r="r" b="b" t="t" l="l"/>
              <a:pathLst>
                <a:path h="567718" w="3176449">
                  <a:moveTo>
                    <a:pt x="0" y="0"/>
                  </a:moveTo>
                  <a:lnTo>
                    <a:pt x="3176449" y="0"/>
                  </a:lnTo>
                  <a:lnTo>
                    <a:pt x="3176449" y="567718"/>
                  </a:lnTo>
                  <a:lnTo>
                    <a:pt x="0" y="567718"/>
                  </a:lnTo>
                  <a:close/>
                </a:path>
              </a:pathLst>
            </a:custGeom>
            <a:solidFill>
              <a:srgbClr val="FFFFFF"/>
            </a:solidFill>
            <a:ln w="28575" cap="sq">
              <a:solidFill>
                <a:srgbClr val="000000"/>
              </a:solidFill>
              <a:prstDash val="solid"/>
              <a:miter/>
            </a:ln>
          </p:spPr>
        </p:sp>
        <p:sp>
          <p:nvSpPr>
            <p:cNvPr name="TextBox 7" id="7"/>
            <p:cNvSpPr txBox="true"/>
            <p:nvPr/>
          </p:nvSpPr>
          <p:spPr>
            <a:xfrm>
              <a:off x="0" y="-38100"/>
              <a:ext cx="3176449" cy="605818"/>
            </a:xfrm>
            <a:prstGeom prst="rect">
              <a:avLst/>
            </a:prstGeom>
          </p:spPr>
          <p:txBody>
            <a:bodyPr anchor="ctr" rtlCol="false" tIns="57533" lIns="57533" bIns="57533" rIns="57533"/>
            <a:lstStyle/>
            <a:p>
              <a:pPr algn="ctr">
                <a:lnSpc>
                  <a:spcPts val="2660"/>
                </a:lnSpc>
                <a:spcBef>
                  <a:spcPct val="0"/>
                </a:spcBef>
              </a:pPr>
            </a:p>
          </p:txBody>
        </p:sp>
      </p:grpSp>
      <p:sp>
        <p:nvSpPr>
          <p:cNvPr name="Freeform 8" id="8"/>
          <p:cNvSpPr/>
          <p:nvPr/>
        </p:nvSpPr>
        <p:spPr>
          <a:xfrm flipH="false" flipV="false" rot="3206933">
            <a:off x="-4984565" y="1515579"/>
            <a:ext cx="11239071" cy="9067998"/>
          </a:xfrm>
          <a:custGeom>
            <a:avLst/>
            <a:gdLst/>
            <a:ahLst/>
            <a:cxnLst/>
            <a:rect r="r" b="b" t="t" l="l"/>
            <a:pathLst>
              <a:path h="9067998" w="11239071">
                <a:moveTo>
                  <a:pt x="0" y="0"/>
                </a:moveTo>
                <a:lnTo>
                  <a:pt x="11239072" y="0"/>
                </a:lnTo>
                <a:lnTo>
                  <a:pt x="11239072" y="9067998"/>
                </a:lnTo>
                <a:lnTo>
                  <a:pt x="0" y="90679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295773" y="4206287"/>
            <a:ext cx="13294274" cy="1420179"/>
          </a:xfrm>
          <a:prstGeom prst="rect">
            <a:avLst/>
          </a:prstGeom>
        </p:spPr>
        <p:txBody>
          <a:bodyPr anchor="t" rtlCol="false" tIns="0" lIns="0" bIns="0" rIns="0">
            <a:spAutoFit/>
          </a:bodyPr>
          <a:lstStyle/>
          <a:p>
            <a:pPr algn="ctr">
              <a:lnSpc>
                <a:spcPts val="5498"/>
              </a:lnSpc>
            </a:pPr>
            <a:r>
              <a:rPr lang="en-US" b="true" sz="5338">
                <a:solidFill>
                  <a:srgbClr val="000000"/>
                </a:solidFill>
                <a:latin typeface="Neue Machina Ultra-Bold"/>
                <a:ea typeface="Neue Machina Ultra-Bold"/>
                <a:cs typeface="Neue Machina Ultra-Bold"/>
                <a:sym typeface="Neue Machina Ultra-Bold"/>
              </a:rPr>
              <a:t>CLASSIFIEZ AUTOMATIQUEMENT LES INFORMATIONS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D</a:t>
              </a:r>
            </a:p>
          </p:txBody>
        </p:sp>
      </p:grpSp>
      <p:grpSp>
        <p:nvGrpSpPr>
          <p:cNvPr name="Group 9" id="9"/>
          <p:cNvGrpSpPr/>
          <p:nvPr/>
        </p:nvGrpSpPr>
        <p:grpSpPr>
          <a:xfrm rot="0">
            <a:off x="3588877" y="301152"/>
            <a:ext cx="458606" cy="497153"/>
            <a:chOff x="0" y="0"/>
            <a:chExt cx="611475" cy="662871"/>
          </a:xfrm>
        </p:grpSpPr>
        <p:grpSp>
          <p:nvGrpSpPr>
            <p:cNvPr name="Group 10" id="10"/>
            <p:cNvGrpSpPr/>
            <p:nvPr/>
          </p:nvGrpSpPr>
          <p:grpSpPr>
            <a:xfrm rot="0">
              <a:off x="0" y="0"/>
              <a:ext cx="611475" cy="610136"/>
              <a:chOff x="0" y="0"/>
              <a:chExt cx="900098" cy="898127"/>
            </a:xfrm>
          </p:grpSpPr>
          <p:sp>
            <p:nvSpPr>
              <p:cNvPr name="Freeform 11" id="1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2" id="1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Freeform 14" id="14"/>
          <p:cNvSpPr/>
          <p:nvPr/>
        </p:nvSpPr>
        <p:spPr>
          <a:xfrm flipH="false" flipV="false" rot="0">
            <a:off x="1747659" y="2596595"/>
            <a:ext cx="6480627" cy="5274508"/>
          </a:xfrm>
          <a:custGeom>
            <a:avLst/>
            <a:gdLst/>
            <a:ahLst/>
            <a:cxnLst/>
            <a:rect r="r" b="b" t="t" l="l"/>
            <a:pathLst>
              <a:path h="5274508" w="6480627">
                <a:moveTo>
                  <a:pt x="0" y="0"/>
                </a:moveTo>
                <a:lnTo>
                  <a:pt x="6480626" y="0"/>
                </a:lnTo>
                <a:lnTo>
                  <a:pt x="6480626" y="5274508"/>
                </a:lnTo>
                <a:lnTo>
                  <a:pt x="0" y="5274508"/>
                </a:lnTo>
                <a:lnTo>
                  <a:pt x="0" y="0"/>
                </a:lnTo>
                <a:close/>
              </a:path>
            </a:pathLst>
          </a:custGeom>
          <a:blipFill>
            <a:blip r:embed="rId6"/>
            <a:stretch>
              <a:fillRect l="-97306" t="0" r="0" b="0"/>
            </a:stretch>
          </a:blipFill>
        </p:spPr>
      </p:sp>
      <p:sp>
        <p:nvSpPr>
          <p:cNvPr name="Freeform 15" id="15"/>
          <p:cNvSpPr/>
          <p:nvPr/>
        </p:nvSpPr>
        <p:spPr>
          <a:xfrm flipH="false" flipV="false" rot="0">
            <a:off x="8915612" y="2596595"/>
            <a:ext cx="5435167" cy="5435167"/>
          </a:xfrm>
          <a:custGeom>
            <a:avLst/>
            <a:gdLst/>
            <a:ahLst/>
            <a:cxnLst/>
            <a:rect r="r" b="b" t="t" l="l"/>
            <a:pathLst>
              <a:path h="5435167" w="5435167">
                <a:moveTo>
                  <a:pt x="0" y="0"/>
                </a:moveTo>
                <a:lnTo>
                  <a:pt x="5435168" y="0"/>
                </a:lnTo>
                <a:lnTo>
                  <a:pt x="5435168" y="5435167"/>
                </a:lnTo>
                <a:lnTo>
                  <a:pt x="0" y="5435167"/>
                </a:lnTo>
                <a:lnTo>
                  <a:pt x="0" y="0"/>
                </a:lnTo>
                <a:close/>
              </a:path>
            </a:pathLst>
          </a:custGeom>
          <a:blipFill>
            <a:blip r:embed="rId7"/>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17" id="17"/>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Clustering</a:t>
            </a:r>
          </a:p>
        </p:txBody>
      </p:sp>
      <p:sp>
        <p:nvSpPr>
          <p:cNvPr name="TextBox 18" id="18"/>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sp>
        <p:nvSpPr>
          <p:cNvPr name="AutoShape 19" id="19"/>
          <p:cNvSpPr/>
          <p:nvPr/>
        </p:nvSpPr>
        <p:spPr>
          <a:xfrm flipH="true" flipV="true">
            <a:off x="13167745" y="6285955"/>
            <a:ext cx="1597315" cy="801219"/>
          </a:xfrm>
          <a:prstGeom prst="line">
            <a:avLst/>
          </a:prstGeom>
          <a:ln cap="flat" w="28575">
            <a:solidFill>
              <a:srgbClr val="000000"/>
            </a:solidFill>
            <a:prstDash val="solid"/>
            <a:headEnd type="none" len="sm" w="sm"/>
            <a:tailEnd type="triangle" len="med" w="lg"/>
          </a:ln>
        </p:spPr>
      </p:sp>
      <p:grpSp>
        <p:nvGrpSpPr>
          <p:cNvPr name="Group 20" id="20"/>
          <p:cNvGrpSpPr/>
          <p:nvPr/>
        </p:nvGrpSpPr>
        <p:grpSpPr>
          <a:xfrm rot="0">
            <a:off x="14072531" y="7087174"/>
            <a:ext cx="2059154" cy="783929"/>
            <a:chOff x="0" y="0"/>
            <a:chExt cx="589465" cy="224412"/>
          </a:xfrm>
        </p:grpSpPr>
        <p:sp>
          <p:nvSpPr>
            <p:cNvPr name="Freeform 21" id="21"/>
            <p:cNvSpPr/>
            <p:nvPr/>
          </p:nvSpPr>
          <p:spPr>
            <a:xfrm flipH="false" flipV="false" rot="0">
              <a:off x="0" y="0"/>
              <a:ext cx="589465" cy="224412"/>
            </a:xfrm>
            <a:custGeom>
              <a:avLst/>
              <a:gdLst/>
              <a:ahLst/>
              <a:cxnLst/>
              <a:rect r="r" b="b" t="t" l="l"/>
              <a:pathLst>
                <a:path h="224412" w="589465">
                  <a:moveTo>
                    <a:pt x="0" y="0"/>
                  </a:moveTo>
                  <a:lnTo>
                    <a:pt x="589465" y="0"/>
                  </a:lnTo>
                  <a:lnTo>
                    <a:pt x="589465" y="224412"/>
                  </a:lnTo>
                  <a:lnTo>
                    <a:pt x="0" y="224412"/>
                  </a:lnTo>
                  <a:close/>
                </a:path>
              </a:pathLst>
            </a:custGeom>
            <a:solidFill>
              <a:srgbClr val="FFFCF7"/>
            </a:solidFill>
          </p:spPr>
        </p:sp>
        <p:sp>
          <p:nvSpPr>
            <p:cNvPr name="TextBox 22" id="22"/>
            <p:cNvSpPr txBox="true"/>
            <p:nvPr/>
          </p:nvSpPr>
          <p:spPr>
            <a:xfrm>
              <a:off x="0" y="-47625"/>
              <a:ext cx="589465" cy="272037"/>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Poste commercial ou marketing</a:t>
              </a:r>
            </a:p>
          </p:txBody>
        </p:sp>
      </p:grpSp>
      <p:sp>
        <p:nvSpPr>
          <p:cNvPr name="AutoShape 23" id="23"/>
          <p:cNvSpPr/>
          <p:nvPr/>
        </p:nvSpPr>
        <p:spPr>
          <a:xfrm flipH="true" flipV="true">
            <a:off x="13842660" y="5246620"/>
            <a:ext cx="1597315" cy="801219"/>
          </a:xfrm>
          <a:prstGeom prst="line">
            <a:avLst/>
          </a:prstGeom>
          <a:ln cap="flat" w="28575">
            <a:solidFill>
              <a:srgbClr val="000000"/>
            </a:solidFill>
            <a:prstDash val="solid"/>
            <a:headEnd type="none" len="sm" w="sm"/>
            <a:tailEnd type="triangle" len="med" w="lg"/>
          </a:ln>
        </p:spPr>
      </p:sp>
      <p:grpSp>
        <p:nvGrpSpPr>
          <p:cNvPr name="Group 24" id="24"/>
          <p:cNvGrpSpPr/>
          <p:nvPr/>
        </p:nvGrpSpPr>
        <p:grpSpPr>
          <a:xfrm rot="0">
            <a:off x="14747446" y="6047839"/>
            <a:ext cx="2059154" cy="544443"/>
            <a:chOff x="0" y="0"/>
            <a:chExt cx="589465" cy="155855"/>
          </a:xfrm>
        </p:grpSpPr>
        <p:sp>
          <p:nvSpPr>
            <p:cNvPr name="Freeform 25" id="25"/>
            <p:cNvSpPr/>
            <p:nvPr/>
          </p:nvSpPr>
          <p:spPr>
            <a:xfrm flipH="false" flipV="false" rot="0">
              <a:off x="0" y="0"/>
              <a:ext cx="589465" cy="155855"/>
            </a:xfrm>
            <a:custGeom>
              <a:avLst/>
              <a:gdLst/>
              <a:ahLst/>
              <a:cxnLst/>
              <a:rect r="r" b="b" t="t" l="l"/>
              <a:pathLst>
                <a:path h="155855" w="589465">
                  <a:moveTo>
                    <a:pt x="0" y="0"/>
                  </a:moveTo>
                  <a:lnTo>
                    <a:pt x="589465" y="0"/>
                  </a:lnTo>
                  <a:lnTo>
                    <a:pt x="589465" y="155855"/>
                  </a:lnTo>
                  <a:lnTo>
                    <a:pt x="0" y="155855"/>
                  </a:lnTo>
                  <a:close/>
                </a:path>
              </a:pathLst>
            </a:custGeom>
            <a:solidFill>
              <a:srgbClr val="FFFCF7"/>
            </a:solidFill>
          </p:spPr>
        </p:sp>
        <p:sp>
          <p:nvSpPr>
            <p:cNvPr name="TextBox 26" id="26"/>
            <p:cNvSpPr txBox="true"/>
            <p:nvPr/>
          </p:nvSpPr>
          <p:spPr>
            <a:xfrm>
              <a:off x="0" y="-47625"/>
              <a:ext cx="589465" cy="203480"/>
            </a:xfrm>
            <a:prstGeom prst="rect">
              <a:avLst/>
            </a:prstGeom>
          </p:spPr>
          <p:txBody>
            <a:bodyPr anchor="ctr" rtlCol="false" tIns="50800" lIns="50800" bIns="50800" rIns="50800"/>
            <a:lstStyle/>
            <a:p>
              <a:pPr algn="ctr">
                <a:lnSpc>
                  <a:spcPts val="1540"/>
                </a:lnSpc>
              </a:pPr>
              <a:r>
                <a:rPr lang="en-US" sz="1100">
                  <a:solidFill>
                    <a:srgbClr val="000000"/>
                  </a:solidFill>
                  <a:latin typeface="Akzidenz-Grotesk"/>
                  <a:ea typeface="Akzidenz-Grotesk"/>
                  <a:cs typeface="Akzidenz-Grotesk"/>
                  <a:sym typeface="Akzidenz-Grotesk"/>
                </a:rPr>
                <a:t>Niveau de rémunération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9" id="9"/>
          <p:cNvGrpSpPr/>
          <p:nvPr/>
        </p:nvGrpSpPr>
        <p:grpSpPr>
          <a:xfrm rot="0">
            <a:off x="3588877" y="301152"/>
            <a:ext cx="458606" cy="401087"/>
            <a:chOff x="0" y="0"/>
            <a:chExt cx="611475" cy="534783"/>
          </a:xfrm>
        </p:grpSpPr>
        <p:grpSp>
          <p:nvGrpSpPr>
            <p:cNvPr name="Group 10" id="10"/>
            <p:cNvGrpSpPr/>
            <p:nvPr/>
          </p:nvGrpSpPr>
          <p:grpSpPr>
            <a:xfrm rot="0">
              <a:off x="0" y="0"/>
              <a:ext cx="611475" cy="534783"/>
              <a:chOff x="0" y="0"/>
              <a:chExt cx="900098" cy="787206"/>
            </a:xfrm>
          </p:grpSpPr>
          <p:sp>
            <p:nvSpPr>
              <p:cNvPr name="Freeform 11" id="11"/>
              <p:cNvSpPr/>
              <p:nvPr/>
            </p:nvSpPr>
            <p:spPr>
              <a:xfrm flipH="false" flipV="false" rot="0">
                <a:off x="0" y="0"/>
                <a:ext cx="900098" cy="787206"/>
              </a:xfrm>
              <a:custGeom>
                <a:avLst/>
                <a:gdLst/>
                <a:ahLst/>
                <a:cxnLst/>
                <a:rect r="r" b="b" t="t" l="l"/>
                <a:pathLst>
                  <a:path h="787206" w="900098">
                    <a:moveTo>
                      <a:pt x="450049" y="0"/>
                    </a:moveTo>
                    <a:cubicBezTo>
                      <a:pt x="201494" y="0"/>
                      <a:pt x="0" y="176222"/>
                      <a:pt x="0" y="393603"/>
                    </a:cubicBezTo>
                    <a:cubicBezTo>
                      <a:pt x="0" y="610984"/>
                      <a:pt x="201494" y="787206"/>
                      <a:pt x="450049" y="787206"/>
                    </a:cubicBezTo>
                    <a:cubicBezTo>
                      <a:pt x="698604" y="787206"/>
                      <a:pt x="900098" y="610984"/>
                      <a:pt x="900098" y="393603"/>
                    </a:cubicBezTo>
                    <a:cubicBezTo>
                      <a:pt x="900098" y="176222"/>
                      <a:pt x="698604" y="0"/>
                      <a:pt x="450049" y="0"/>
                    </a:cubicBezTo>
                    <a:close/>
                  </a:path>
                </a:pathLst>
              </a:custGeom>
              <a:solidFill>
                <a:srgbClr val="000000"/>
              </a:solidFill>
            </p:spPr>
          </p:sp>
          <p:sp>
            <p:nvSpPr>
              <p:cNvPr name="TextBox 12" id="12"/>
              <p:cNvSpPr txBox="true"/>
              <p:nvPr/>
            </p:nvSpPr>
            <p:spPr>
              <a:xfrm>
                <a:off x="84384" y="-2399"/>
                <a:ext cx="731330" cy="71580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41701"/>
              <a:ext cx="306388" cy="531851"/>
            </a:xfrm>
            <a:prstGeom prst="rect">
              <a:avLst/>
            </a:prstGeom>
          </p:spPr>
          <p:txBody>
            <a:bodyPr anchor="t" rtlCol="false" tIns="0" lIns="0" bIns="0" rIns="0">
              <a:spAutoFit/>
            </a:bodyPr>
            <a:lstStyle/>
            <a:p>
              <a:pPr algn="ctr">
                <a:lnSpc>
                  <a:spcPts val="3082"/>
                </a:lnSpc>
              </a:pPr>
              <a:r>
                <a:rPr lang="en-US" sz="2201">
                  <a:solidFill>
                    <a:srgbClr val="FFFFFF"/>
                  </a:solidFill>
                  <a:latin typeface="Akzidenz-Grotesk"/>
                  <a:ea typeface="Akzidenz-Grotesk"/>
                  <a:cs typeface="Akzidenz-Grotesk"/>
                  <a:sym typeface="Akzidenz-Grotesk"/>
                </a:rPr>
                <a:t>III</a:t>
              </a:r>
            </a:p>
          </p:txBody>
        </p:sp>
      </p:grpSp>
      <p:sp>
        <p:nvSpPr>
          <p:cNvPr name="Freeform 14" id="14"/>
          <p:cNvSpPr/>
          <p:nvPr/>
        </p:nvSpPr>
        <p:spPr>
          <a:xfrm flipH="false" flipV="false" rot="0">
            <a:off x="1788533" y="4001786"/>
            <a:ext cx="11781848" cy="5375468"/>
          </a:xfrm>
          <a:custGeom>
            <a:avLst/>
            <a:gdLst/>
            <a:ahLst/>
            <a:cxnLst/>
            <a:rect r="r" b="b" t="t" l="l"/>
            <a:pathLst>
              <a:path h="5375468" w="11781848">
                <a:moveTo>
                  <a:pt x="0" y="0"/>
                </a:moveTo>
                <a:lnTo>
                  <a:pt x="11781847" y="0"/>
                </a:lnTo>
                <a:lnTo>
                  <a:pt x="11781847" y="5375468"/>
                </a:lnTo>
                <a:lnTo>
                  <a:pt x="0" y="5375468"/>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name="TextBox 16" id="16"/>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Premiers résultats</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a:t>
            </a:r>
          </a:p>
        </p:txBody>
      </p:sp>
      <p:sp>
        <p:nvSpPr>
          <p:cNvPr name="TextBox 18" id="18"/>
          <p:cNvSpPr txBox="true"/>
          <p:nvPr/>
        </p:nvSpPr>
        <p:spPr>
          <a:xfrm rot="0">
            <a:off x="1325128" y="1907169"/>
            <a:ext cx="594033" cy="372114"/>
          </a:xfrm>
          <a:prstGeom prst="rect">
            <a:avLst/>
          </a:prstGeom>
        </p:spPr>
        <p:txBody>
          <a:bodyPr anchor="t" rtlCol="false" tIns="0" lIns="0" bIns="0" rIns="0">
            <a:spAutoFit/>
          </a:bodyPr>
          <a:lstStyle/>
          <a:p>
            <a:pPr algn="l">
              <a:lnSpc>
                <a:spcPts val="3074"/>
              </a:lnSpc>
              <a:spcBef>
                <a:spcPct val="0"/>
              </a:spcBef>
            </a:pPr>
            <a:r>
              <a:rPr lang="en-US" b="true" sz="2195">
                <a:solidFill>
                  <a:srgbClr val="000000"/>
                </a:solidFill>
                <a:latin typeface="Canva Sans Bold"/>
                <a:ea typeface="Canva Sans Bold"/>
                <a:cs typeface="Canva Sans Bold"/>
                <a:sym typeface="Canva Sans Bold"/>
              </a:rPr>
              <a:t>📘</a:t>
            </a:r>
          </a:p>
        </p:txBody>
      </p:sp>
      <p:sp>
        <p:nvSpPr>
          <p:cNvPr name="TextBox 19" id="19"/>
          <p:cNvSpPr txBox="true"/>
          <p:nvPr/>
        </p:nvSpPr>
        <p:spPr>
          <a:xfrm rot="0">
            <a:off x="1145381" y="2536773"/>
            <a:ext cx="5954486" cy="763270"/>
          </a:xfrm>
          <a:prstGeom prst="rect">
            <a:avLst/>
          </a:prstGeom>
        </p:spPr>
        <p:txBody>
          <a:bodyPr anchor="t" rtlCol="false" tIns="0" lIns="0" bIns="0" rIns="0">
            <a:spAutoFit/>
          </a:bodyPr>
          <a:lstStyle/>
          <a:p>
            <a:pPr algn="l" marL="474981" indent="-237491" lvl="1">
              <a:lnSpc>
                <a:spcPts val="3080"/>
              </a:lnSpc>
              <a:buFont typeface="Arial"/>
              <a:buChar char="•"/>
            </a:pPr>
            <a:r>
              <a:rPr lang="en-US" b="true" sz="2200">
                <a:solidFill>
                  <a:srgbClr val="000000"/>
                </a:solidFill>
                <a:latin typeface="Canva Sans Bold"/>
                <a:ea typeface="Canva Sans Bold"/>
                <a:cs typeface="Canva Sans Bold"/>
                <a:sym typeface="Canva Sans Bold"/>
              </a:rPr>
              <a:t>1 = a quitté l’entreprise (positif)</a:t>
            </a:r>
          </a:p>
          <a:p>
            <a:pPr algn="l" marL="474981" indent="-237491" lvl="1">
              <a:lnSpc>
                <a:spcPts val="3080"/>
              </a:lnSpc>
              <a:spcBef>
                <a:spcPct val="0"/>
              </a:spcBef>
              <a:buFont typeface="Arial"/>
              <a:buChar char="•"/>
            </a:pPr>
            <a:r>
              <a:rPr lang="en-US" b="true" sz="2200">
                <a:solidFill>
                  <a:srgbClr val="000000"/>
                </a:solidFill>
                <a:latin typeface="Canva Sans Bold"/>
                <a:ea typeface="Canva Sans Bold"/>
                <a:cs typeface="Canva Sans Bold"/>
                <a:sym typeface="Canva Sans Bold"/>
              </a:rPr>
              <a:t>0 = n’a pas quitté l’entreprise (négatif)</a:t>
            </a:r>
          </a:p>
        </p:txBody>
      </p:sp>
      <p:sp>
        <p:nvSpPr>
          <p:cNvPr name="TextBox 20" id="20"/>
          <p:cNvSpPr txBox="true"/>
          <p:nvPr/>
        </p:nvSpPr>
        <p:spPr>
          <a:xfrm rot="0">
            <a:off x="1788533" y="1516328"/>
            <a:ext cx="3600798" cy="763270"/>
          </a:xfrm>
          <a:prstGeom prst="rect">
            <a:avLst/>
          </a:prstGeom>
        </p:spPr>
        <p:txBody>
          <a:bodyPr anchor="t" rtlCol="false" tIns="0" lIns="0" bIns="0" rIns="0">
            <a:spAutoFit/>
          </a:bodyPr>
          <a:lstStyle/>
          <a:p>
            <a:pPr algn="l">
              <a:lnSpc>
                <a:spcPts val="3080"/>
              </a:lnSpc>
            </a:pPr>
          </a:p>
          <a:p>
            <a:pPr algn="l">
              <a:lnSpc>
                <a:spcPts val="3080"/>
              </a:lnSpc>
              <a:spcBef>
                <a:spcPct val="0"/>
              </a:spcBef>
            </a:pPr>
            <a:r>
              <a:rPr lang="en-US" b="true" sz="2200">
                <a:solidFill>
                  <a:srgbClr val="000000"/>
                </a:solidFill>
                <a:latin typeface="Canva Sans Bold"/>
                <a:ea typeface="Canva Sans Bold"/>
                <a:cs typeface="Canva Sans Bold"/>
                <a:sym typeface="Canva Sans Bold"/>
              </a:rPr>
              <a:t>Encodage</a:t>
            </a:r>
            <a:r>
              <a:rPr lang="en-US" b="true" sz="2200">
                <a:solidFill>
                  <a:srgbClr val="000000"/>
                </a:solidFill>
                <a:latin typeface="Canva Sans Bold"/>
                <a:ea typeface="Canva Sans Bold"/>
                <a:cs typeface="Canva Sans Bold"/>
                <a:sym typeface="Canva Sans Bold"/>
              </a:rPr>
              <a:t> cible</a:t>
            </a:r>
          </a:p>
        </p:txBody>
      </p:sp>
      <p:sp>
        <p:nvSpPr>
          <p:cNvPr name="TextBox 21" id="21"/>
          <p:cNvSpPr txBox="true"/>
          <p:nvPr/>
        </p:nvSpPr>
        <p:spPr>
          <a:xfrm rot="0">
            <a:off x="7027642" y="1542169"/>
            <a:ext cx="5751197" cy="1153795"/>
          </a:xfrm>
          <a:prstGeom prst="rect">
            <a:avLst/>
          </a:prstGeom>
        </p:spPr>
        <p:txBody>
          <a:bodyPr anchor="t" rtlCol="false" tIns="0" lIns="0" bIns="0" rIns="0">
            <a:spAutoFit/>
          </a:bodyPr>
          <a:lstStyle/>
          <a:p>
            <a:pPr algn="l">
              <a:lnSpc>
                <a:spcPts val="3079"/>
              </a:lnSpc>
            </a:pPr>
          </a:p>
          <a:p>
            <a:pPr algn="l">
              <a:lnSpc>
                <a:spcPts val="3079"/>
              </a:lnSpc>
            </a:pPr>
            <a:r>
              <a:rPr lang="en-US" sz="2199">
                <a:solidFill>
                  <a:srgbClr val="000000"/>
                </a:solidFill>
                <a:latin typeface="Canva Sans"/>
                <a:ea typeface="Canva Sans"/>
                <a:cs typeface="Canva Sans"/>
                <a:sym typeface="Canva Sans"/>
              </a:rPr>
              <a:t>🎯 </a:t>
            </a:r>
            <a:r>
              <a:rPr lang="en-US" sz="2199" b="true">
                <a:solidFill>
                  <a:srgbClr val="000000"/>
                </a:solidFill>
                <a:latin typeface="Canva Sans Bold"/>
                <a:ea typeface="Canva Sans Bold"/>
                <a:cs typeface="Canva Sans Bold"/>
                <a:sym typeface="Canva Sans Bold"/>
              </a:rPr>
              <a:t>Objectif métier : détecter les départs</a:t>
            </a:r>
          </a:p>
          <a:p>
            <a:pPr algn="l">
              <a:lnSpc>
                <a:spcPts val="3079"/>
              </a:lnSpc>
              <a:spcBef>
                <a:spcPct val="0"/>
              </a:spcBef>
            </a:pPr>
          </a:p>
        </p:txBody>
      </p:sp>
      <p:sp>
        <p:nvSpPr>
          <p:cNvPr name="TextBox 22" id="22"/>
          <p:cNvSpPr txBox="true"/>
          <p:nvPr/>
        </p:nvSpPr>
        <p:spPr>
          <a:xfrm rot="0">
            <a:off x="7099867" y="2552716"/>
            <a:ext cx="7347857" cy="11537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Canva Sans"/>
                <a:ea typeface="Canva Sans"/>
                <a:cs typeface="Canva Sans"/>
                <a:sym typeface="Canva Sans"/>
              </a:rPr>
              <a:t>Optimiser le rappel classe 1 (VP/(VP + FN)</a:t>
            </a:r>
          </a:p>
          <a:p>
            <a:pPr algn="l" marL="474981" indent="-237491" lvl="1">
              <a:lnSpc>
                <a:spcPts val="3080"/>
              </a:lnSpc>
              <a:spcBef>
                <a:spcPct val="0"/>
              </a:spcBef>
              <a:buFont typeface="Arial"/>
              <a:buChar char="•"/>
            </a:pPr>
            <a:r>
              <a:rPr lang="en-US" sz="2200">
                <a:solidFill>
                  <a:srgbClr val="000000"/>
                </a:solidFill>
                <a:latin typeface="Canva Sans"/>
                <a:ea typeface="Canva Sans"/>
                <a:cs typeface="Canva Sans"/>
                <a:sym typeface="Canva Sans"/>
              </a:rPr>
              <a:t>Optimiser la précision classe 1 (VP/(VP + FP))</a:t>
            </a:r>
          </a:p>
          <a:p>
            <a:pPr algn="l" marL="474981" indent="-237491" lvl="1">
              <a:lnSpc>
                <a:spcPts val="3080"/>
              </a:lnSpc>
              <a:spcBef>
                <a:spcPct val="0"/>
              </a:spcBef>
              <a:buFont typeface="Arial"/>
              <a:buChar char="•"/>
            </a:pPr>
            <a:r>
              <a:rPr lang="en-US" sz="2200">
                <a:solidFill>
                  <a:srgbClr val="000000"/>
                </a:solidFill>
                <a:latin typeface="Canva Sans"/>
                <a:ea typeface="Canva Sans"/>
                <a:cs typeface="Canva Sans"/>
                <a:sym typeface="Canva Sans"/>
              </a:rPr>
              <a:t>Dans l’idéal optimiser le F1 score: les deux</a:t>
            </a:r>
          </a:p>
        </p:txBody>
      </p:sp>
      <p:sp>
        <p:nvSpPr>
          <p:cNvPr name="TextBox 23" id="23"/>
          <p:cNvSpPr txBox="true"/>
          <p:nvPr/>
        </p:nvSpPr>
        <p:spPr>
          <a:xfrm rot="0">
            <a:off x="13749213" y="2536773"/>
            <a:ext cx="4385948" cy="66211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Canva Sans"/>
                <a:ea typeface="Canva Sans"/>
                <a:cs typeface="Canva Sans"/>
                <a:sym typeface="Canva Sans"/>
              </a:rPr>
              <a:t>VN  FP</a:t>
            </a:r>
          </a:p>
          <a:p>
            <a:pPr algn="l" marL="474981" indent="-237491" lvl="1">
              <a:lnSpc>
                <a:spcPts val="3080"/>
              </a:lnSpc>
              <a:buFont typeface="Arial"/>
              <a:buChar char="•"/>
            </a:pPr>
            <a:r>
              <a:rPr lang="en-US" sz="2200">
                <a:solidFill>
                  <a:srgbClr val="000000"/>
                </a:solidFill>
                <a:latin typeface="Canva Sans"/>
                <a:ea typeface="Canva Sans"/>
                <a:cs typeface="Canva Sans"/>
                <a:sym typeface="Canva Sans"/>
              </a:rPr>
              <a:t>FN  VP</a:t>
            </a:r>
          </a:p>
          <a:p>
            <a:pPr algn="l">
              <a:lnSpc>
                <a:spcPts val="3080"/>
              </a:lnSpc>
            </a:pPr>
          </a:p>
          <a:p>
            <a:pPr algn="l">
              <a:lnSpc>
                <a:spcPts val="3080"/>
              </a:lnSpc>
            </a:pPr>
          </a:p>
          <a:p>
            <a:pPr algn="l">
              <a:lnSpc>
                <a:spcPts val="3080"/>
              </a:lnSpc>
            </a:pPr>
            <a:r>
              <a:rPr lang="en-US" sz="2200" b="true">
                <a:solidFill>
                  <a:srgbClr val="000000"/>
                </a:solidFill>
                <a:latin typeface="Canva Sans Bold"/>
                <a:ea typeface="Canva Sans Bold"/>
                <a:cs typeface="Canva Sans Bold"/>
                <a:sym typeface="Canva Sans Bold"/>
              </a:rPr>
              <a:t>Dans notre contexte</a:t>
            </a:r>
          </a:p>
          <a:p>
            <a:pPr algn="l">
              <a:lnSpc>
                <a:spcPts val="3080"/>
              </a:lnSpc>
            </a:pPr>
          </a:p>
          <a:p>
            <a:pPr algn="l" marL="474981" indent="-237491" lvl="1">
              <a:lnSpc>
                <a:spcPts val="3080"/>
              </a:lnSpc>
              <a:buFont typeface="Arial"/>
              <a:buChar char="•"/>
            </a:pPr>
            <a:r>
              <a:rPr lang="en-US" sz="2200">
                <a:solidFill>
                  <a:srgbClr val="000000"/>
                </a:solidFill>
                <a:latin typeface="Canva Sans"/>
                <a:ea typeface="Canva Sans"/>
                <a:cs typeface="Canva Sans"/>
                <a:sym typeface="Canva Sans"/>
              </a:rPr>
              <a:t>VN : non démissionnaires réellement resté</a:t>
            </a:r>
          </a:p>
          <a:p>
            <a:pPr algn="l" marL="474981" indent="-237491" lvl="1">
              <a:lnSpc>
                <a:spcPts val="3080"/>
              </a:lnSpc>
              <a:buFont typeface="Arial"/>
              <a:buChar char="•"/>
            </a:pPr>
            <a:r>
              <a:rPr lang="en-US" b="true" sz="2200">
                <a:solidFill>
                  <a:srgbClr val="000000"/>
                </a:solidFill>
                <a:latin typeface="Canva Sans Bold"/>
                <a:ea typeface="Canva Sans Bold"/>
                <a:cs typeface="Canva Sans Bold"/>
                <a:sym typeface="Canva Sans Bold"/>
              </a:rPr>
              <a:t>FN : démissionnaire détectés comme non démissionnaire ✅ </a:t>
            </a:r>
          </a:p>
          <a:p>
            <a:pPr algn="l" marL="474981" indent="-237491" lvl="1">
              <a:lnSpc>
                <a:spcPts val="3080"/>
              </a:lnSpc>
              <a:buFont typeface="Arial"/>
              <a:buChar char="•"/>
            </a:pPr>
            <a:r>
              <a:rPr lang="en-US" sz="2200">
                <a:solidFill>
                  <a:srgbClr val="000000"/>
                </a:solidFill>
                <a:latin typeface="Canva Sans"/>
                <a:ea typeface="Canva Sans"/>
                <a:cs typeface="Canva Sans"/>
                <a:sym typeface="Canva Sans"/>
              </a:rPr>
              <a:t>FP : non démissionnaire qui on été détecté comme démissionnaire</a:t>
            </a:r>
          </a:p>
          <a:p>
            <a:pPr algn="l" marL="474981" indent="-237491" lvl="1">
              <a:lnSpc>
                <a:spcPts val="3080"/>
              </a:lnSpc>
              <a:buFont typeface="Arial"/>
              <a:buChar char="•"/>
            </a:pPr>
            <a:r>
              <a:rPr lang="en-US" b="true" sz="2200">
                <a:solidFill>
                  <a:srgbClr val="000000"/>
                </a:solidFill>
                <a:latin typeface="Canva Sans Bold"/>
                <a:ea typeface="Canva Sans Bold"/>
                <a:cs typeface="Canva Sans Bold"/>
                <a:sym typeface="Canva Sans Bold"/>
              </a:rPr>
              <a:t>VP : démissionnaire qui ont réellement démissionné✅ </a:t>
            </a:r>
          </a:p>
          <a:p>
            <a:pPr algn="l">
              <a:lnSpc>
                <a:spcPts val="3080"/>
              </a:lnSpc>
              <a:spcBef>
                <a:spcPct val="0"/>
              </a:spcBef>
            </a:pPr>
          </a:p>
        </p:txBody>
      </p:sp>
      <p:sp>
        <p:nvSpPr>
          <p:cNvPr name="TextBox 24" id="24"/>
          <p:cNvSpPr txBox="true"/>
          <p:nvPr/>
        </p:nvSpPr>
        <p:spPr>
          <a:xfrm rot="0">
            <a:off x="13995598" y="1541854"/>
            <a:ext cx="3600798" cy="763270"/>
          </a:xfrm>
          <a:prstGeom prst="rect">
            <a:avLst/>
          </a:prstGeom>
        </p:spPr>
        <p:txBody>
          <a:bodyPr anchor="t" rtlCol="false" tIns="0" lIns="0" bIns="0" rIns="0">
            <a:spAutoFit/>
          </a:bodyPr>
          <a:lstStyle/>
          <a:p>
            <a:pPr algn="l">
              <a:lnSpc>
                <a:spcPts val="3080"/>
              </a:lnSpc>
            </a:pPr>
          </a:p>
          <a:p>
            <a:pPr algn="l">
              <a:lnSpc>
                <a:spcPts val="3080"/>
              </a:lnSpc>
              <a:spcBef>
                <a:spcPct val="0"/>
              </a:spcBef>
            </a:pPr>
            <a:r>
              <a:rPr lang="en-US" b="true" sz="2200">
                <a:solidFill>
                  <a:srgbClr val="000000"/>
                </a:solidFill>
                <a:latin typeface="Canva Sans Bold"/>
                <a:ea typeface="Canva Sans Bold"/>
                <a:cs typeface="Canva Sans Bold"/>
                <a:sym typeface="Canva Sans Bold"/>
              </a:rPr>
              <a:t>Matrice de confusion</a:t>
            </a:r>
          </a:p>
        </p:txBody>
      </p:sp>
      <p:sp>
        <p:nvSpPr>
          <p:cNvPr name="TextBox 25" id="25"/>
          <p:cNvSpPr txBox="true"/>
          <p:nvPr/>
        </p:nvSpPr>
        <p:spPr>
          <a:xfrm rot="0">
            <a:off x="13606101" y="1933010"/>
            <a:ext cx="594033" cy="372114"/>
          </a:xfrm>
          <a:prstGeom prst="rect">
            <a:avLst/>
          </a:prstGeom>
        </p:spPr>
        <p:txBody>
          <a:bodyPr anchor="t" rtlCol="false" tIns="0" lIns="0" bIns="0" rIns="0">
            <a:spAutoFit/>
          </a:bodyPr>
          <a:lstStyle/>
          <a:p>
            <a:pPr algn="l">
              <a:lnSpc>
                <a:spcPts val="3074"/>
              </a:lnSpc>
              <a:spcBef>
                <a:spcPct val="0"/>
              </a:spcBef>
            </a:pPr>
            <a:r>
              <a:rPr lang="en-US" sz="2195">
                <a:solidFill>
                  <a:srgbClr val="000000"/>
                </a:solidFill>
                <a:latin typeface="Canva Sans"/>
                <a:ea typeface="Canva Sans"/>
                <a:cs typeface="Canva Sans"/>
                <a:sym typeface="Canva Sans"/>
              </a:rPr>
              <a:t>📕</a:t>
            </a:r>
          </a:p>
        </p:txBody>
      </p:sp>
      <p:sp>
        <p:nvSpPr>
          <p:cNvPr name="Freeform 26" id="26"/>
          <p:cNvSpPr/>
          <p:nvPr/>
        </p:nvSpPr>
        <p:spPr>
          <a:xfrm flipH="false" flipV="false" rot="0">
            <a:off x="7099867" y="5535311"/>
            <a:ext cx="1016894" cy="1016894"/>
          </a:xfrm>
          <a:custGeom>
            <a:avLst/>
            <a:gdLst/>
            <a:ahLst/>
            <a:cxnLst/>
            <a:rect r="r" b="b" t="t" l="l"/>
            <a:pathLst>
              <a:path h="1016894" w="1016894">
                <a:moveTo>
                  <a:pt x="0" y="0"/>
                </a:moveTo>
                <a:lnTo>
                  <a:pt x="1016893" y="0"/>
                </a:lnTo>
                <a:lnTo>
                  <a:pt x="1016893"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7027642" y="7837484"/>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4372437" y="5535311"/>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4368516" y="7837484"/>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0" id="30"/>
          <p:cNvSpPr/>
          <p:nvPr/>
        </p:nvSpPr>
        <p:spPr>
          <a:xfrm>
            <a:off x="7343160" y="6721383"/>
            <a:ext cx="1034051" cy="946923"/>
          </a:xfrm>
          <a:prstGeom prst="line">
            <a:avLst/>
          </a:prstGeom>
          <a:ln cap="flat" w="38100">
            <a:solidFill>
              <a:srgbClr val="FF3131"/>
            </a:solidFill>
            <a:prstDash val="solid"/>
            <a:headEnd type="none" len="sm" w="sm"/>
            <a:tailEnd type="triangle" len="med" w="lg"/>
          </a:ln>
        </p:spPr>
      </p:sp>
      <p:sp>
        <p:nvSpPr>
          <p:cNvPr name="AutoShape 31" id="31"/>
          <p:cNvSpPr/>
          <p:nvPr/>
        </p:nvSpPr>
        <p:spPr>
          <a:xfrm>
            <a:off x="4372437" y="7045824"/>
            <a:ext cx="1479948" cy="0"/>
          </a:xfrm>
          <a:prstGeom prst="line">
            <a:avLst/>
          </a:prstGeom>
          <a:ln cap="flat" w="38100">
            <a:solidFill>
              <a:srgbClr val="004AAD"/>
            </a:solidFill>
            <a:prstDash val="solid"/>
            <a:headEnd type="none" len="sm" w="sm"/>
            <a:tailEnd type="triangle" len="med" w="lg"/>
          </a:ln>
        </p:spPr>
      </p:sp>
      <p:sp>
        <p:nvSpPr>
          <p:cNvPr name="TextBox 32" id="32"/>
          <p:cNvSpPr txBox="true"/>
          <p:nvPr/>
        </p:nvSpPr>
        <p:spPr>
          <a:xfrm rot="0">
            <a:off x="8044536" y="6692129"/>
            <a:ext cx="1052919" cy="372745"/>
          </a:xfrm>
          <a:prstGeom prst="rect">
            <a:avLst/>
          </a:prstGeom>
        </p:spPr>
        <p:txBody>
          <a:bodyPr anchor="t" rtlCol="false" tIns="0" lIns="0" bIns="0" rIns="0">
            <a:spAutoFit/>
          </a:bodyPr>
          <a:lstStyle/>
          <a:p>
            <a:pPr algn="l">
              <a:lnSpc>
                <a:spcPts val="3080"/>
              </a:lnSpc>
              <a:spcBef>
                <a:spcPct val="0"/>
              </a:spcBef>
            </a:pPr>
            <a:r>
              <a:rPr lang="en-US" b="true" sz="2200">
                <a:solidFill>
                  <a:srgbClr val="FF3131"/>
                </a:solidFill>
                <a:latin typeface="Canva Sans Bold"/>
                <a:ea typeface="Canva Sans Bold"/>
                <a:cs typeface="Canva Sans Bold"/>
                <a:sym typeface="Canva Sans Bold"/>
              </a:rPr>
              <a:t>baisse</a:t>
            </a:r>
          </a:p>
        </p:txBody>
      </p:sp>
      <p:sp>
        <p:nvSpPr>
          <p:cNvPr name="TextBox 33" id="33"/>
          <p:cNvSpPr txBox="true"/>
          <p:nvPr/>
        </p:nvSpPr>
        <p:spPr>
          <a:xfrm rot="0">
            <a:off x="3596164" y="6866530"/>
            <a:ext cx="1052919" cy="372745"/>
          </a:xfrm>
          <a:prstGeom prst="rect">
            <a:avLst/>
          </a:prstGeom>
        </p:spPr>
        <p:txBody>
          <a:bodyPr anchor="t" rtlCol="false" tIns="0" lIns="0" bIns="0" rIns="0">
            <a:spAutoFit/>
          </a:bodyPr>
          <a:lstStyle/>
          <a:p>
            <a:pPr algn="l">
              <a:lnSpc>
                <a:spcPts val="3080"/>
              </a:lnSpc>
              <a:spcBef>
                <a:spcPct val="0"/>
              </a:spcBef>
            </a:pPr>
            <a:r>
              <a:rPr lang="en-US" b="true" sz="2200">
                <a:solidFill>
                  <a:srgbClr val="004AAD"/>
                </a:solidFill>
                <a:latin typeface="Canva Sans Bold"/>
                <a:ea typeface="Canva Sans Bold"/>
                <a:cs typeface="Canva Sans Bold"/>
                <a:sym typeface="Canva Sans Bold"/>
              </a:rPr>
              <a:t>stable</a:t>
            </a:r>
          </a:p>
        </p:txBody>
      </p:sp>
      <p:sp>
        <p:nvSpPr>
          <p:cNvPr name="TextBox 34" id="34"/>
          <p:cNvSpPr txBox="true"/>
          <p:nvPr/>
        </p:nvSpPr>
        <p:spPr>
          <a:xfrm rot="0">
            <a:off x="8124648" y="7672831"/>
            <a:ext cx="2682714" cy="372745"/>
          </a:xfrm>
          <a:prstGeom prst="rect">
            <a:avLst/>
          </a:prstGeom>
        </p:spPr>
        <p:txBody>
          <a:bodyPr anchor="t" rtlCol="false" tIns="0" lIns="0" bIns="0" rIns="0">
            <a:spAutoFit/>
          </a:bodyPr>
          <a:lstStyle/>
          <a:p>
            <a:pPr algn="l">
              <a:lnSpc>
                <a:spcPts val="3080"/>
              </a:lnSpc>
              <a:spcBef>
                <a:spcPct val="0"/>
              </a:spcBef>
            </a:pPr>
            <a:r>
              <a:rPr lang="en-US" b="true" sz="2200">
                <a:solidFill>
                  <a:srgbClr val="FF3131"/>
                </a:solidFill>
                <a:latin typeface="Canva Sans Bold"/>
                <a:ea typeface="Canva Sans Bold"/>
                <a:cs typeface="Canva Sans Bold"/>
                <a:sym typeface="Canva Sans Bold"/>
              </a:rPr>
              <a:t>surapprentissage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458606" cy="401087"/>
            <a:chOff x="0" y="0"/>
            <a:chExt cx="611475" cy="534783"/>
          </a:xfrm>
        </p:grpSpPr>
        <p:grpSp>
          <p:nvGrpSpPr>
            <p:cNvPr name="Group 10" id="10"/>
            <p:cNvGrpSpPr/>
            <p:nvPr/>
          </p:nvGrpSpPr>
          <p:grpSpPr>
            <a:xfrm rot="0">
              <a:off x="0" y="0"/>
              <a:ext cx="611475" cy="534783"/>
              <a:chOff x="0" y="0"/>
              <a:chExt cx="900098" cy="787206"/>
            </a:xfrm>
          </p:grpSpPr>
          <p:sp>
            <p:nvSpPr>
              <p:cNvPr name="Freeform 11" id="11"/>
              <p:cNvSpPr/>
              <p:nvPr/>
            </p:nvSpPr>
            <p:spPr>
              <a:xfrm flipH="false" flipV="false" rot="0">
                <a:off x="0" y="0"/>
                <a:ext cx="900098" cy="787206"/>
              </a:xfrm>
              <a:custGeom>
                <a:avLst/>
                <a:gdLst/>
                <a:ahLst/>
                <a:cxnLst/>
                <a:rect r="r" b="b" t="t" l="l"/>
                <a:pathLst>
                  <a:path h="787206" w="900098">
                    <a:moveTo>
                      <a:pt x="450049" y="0"/>
                    </a:moveTo>
                    <a:cubicBezTo>
                      <a:pt x="201494" y="0"/>
                      <a:pt x="0" y="176222"/>
                      <a:pt x="0" y="393603"/>
                    </a:cubicBezTo>
                    <a:cubicBezTo>
                      <a:pt x="0" y="610984"/>
                      <a:pt x="201494" y="787206"/>
                      <a:pt x="450049" y="787206"/>
                    </a:cubicBezTo>
                    <a:cubicBezTo>
                      <a:pt x="698604" y="787206"/>
                      <a:pt x="900098" y="610984"/>
                      <a:pt x="900098" y="393603"/>
                    </a:cubicBezTo>
                    <a:cubicBezTo>
                      <a:pt x="900098" y="176222"/>
                      <a:pt x="698604" y="0"/>
                      <a:pt x="450049" y="0"/>
                    </a:cubicBezTo>
                    <a:close/>
                  </a:path>
                </a:pathLst>
              </a:custGeom>
              <a:solidFill>
                <a:srgbClr val="000000"/>
              </a:solidFill>
            </p:spPr>
          </p:sp>
          <p:sp>
            <p:nvSpPr>
              <p:cNvPr name="TextBox 12" id="12"/>
              <p:cNvSpPr txBox="true"/>
              <p:nvPr/>
            </p:nvSpPr>
            <p:spPr>
              <a:xfrm>
                <a:off x="84384" y="-2399"/>
                <a:ext cx="731330" cy="71580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41701"/>
              <a:ext cx="306388" cy="531851"/>
            </a:xfrm>
            <a:prstGeom prst="rect">
              <a:avLst/>
            </a:prstGeom>
          </p:spPr>
          <p:txBody>
            <a:bodyPr anchor="t" rtlCol="false" tIns="0" lIns="0" bIns="0" rIns="0">
              <a:spAutoFit/>
            </a:bodyPr>
            <a:lstStyle/>
            <a:p>
              <a:pPr algn="ctr">
                <a:lnSpc>
                  <a:spcPts val="3082"/>
                </a:lnSpc>
              </a:pPr>
              <a:r>
                <a:rPr lang="en-US" sz="2201">
                  <a:solidFill>
                    <a:srgbClr val="FFFFFF"/>
                  </a:solidFill>
                  <a:latin typeface="Akzidenz-Grotesk"/>
                  <a:ea typeface="Akzidenz-Grotesk"/>
                  <a:cs typeface="Akzidenz-Grotesk"/>
                  <a:sym typeface="Akzidenz-Grotesk"/>
                </a:rPr>
                <a:t>III</a:t>
              </a:r>
            </a:p>
          </p:txBody>
        </p:sp>
      </p:grpSp>
      <p:sp>
        <p:nvSpPr>
          <p:cNvPr name="TextBox 14" id="14"/>
          <p:cNvSpPr txBox="true"/>
          <p:nvPr/>
        </p:nvSpPr>
        <p:spPr>
          <a:xfrm rot="0">
            <a:off x="3180204" y="1993266"/>
            <a:ext cx="12955928" cy="7265034"/>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a:t>
            </a:r>
            <a:r>
              <a:rPr lang="en-US" sz="1800" b="true">
                <a:solidFill>
                  <a:srgbClr val="000000"/>
                </a:solidFill>
                <a:latin typeface="Canva Sans Bold"/>
                <a:ea typeface="Canva Sans Bold"/>
                <a:cs typeface="Canva Sans Bold"/>
                <a:sym typeface="Canva Sans Bold"/>
              </a:rPr>
              <a:t> Signaux de départ (risque de démission)</a:t>
            </a:r>
          </a:p>
          <a:p>
            <a:pPr algn="l">
              <a:lnSpc>
                <a:spcPts val="2380"/>
              </a:lnSpc>
            </a:pPr>
          </a:p>
          <a:p>
            <a:pPr algn="l">
              <a:lnSpc>
                <a:spcPts val="2380"/>
              </a:lnSpc>
            </a:pPr>
            <a:r>
              <a:rPr lang="en-US" sz="1700">
                <a:solidFill>
                  <a:srgbClr val="000000"/>
                </a:solidFill>
                <a:latin typeface="Canva Sans"/>
                <a:ea typeface="Canva Sans"/>
                <a:cs typeface="Canva Sans"/>
                <a:sym typeface="Canva Sans"/>
              </a:rPr>
              <a:t>- Age par rapport au nombre d'expérience précédente : plus il est jeune avec plusieurs expérience, plus il y'a des chances qu'il démissionne</a:t>
            </a:r>
          </a:p>
          <a:p>
            <a:pPr algn="l">
              <a:lnSpc>
                <a:spcPts val="2380"/>
              </a:lnSpc>
            </a:pPr>
            <a:r>
              <a:rPr lang="en-US" sz="1700">
                <a:solidFill>
                  <a:srgbClr val="000000"/>
                </a:solidFill>
                <a:latin typeface="Canva Sans"/>
                <a:ea typeface="Canva Sans"/>
                <a:cs typeface="Canva Sans"/>
                <a:sym typeface="Canva Sans"/>
              </a:rPr>
              <a:t>- Distance domicile travail par rapport au nombre d'année d'expérience : plus il est loin avec peu d'expérience plus il peut démissionner</a:t>
            </a:r>
          </a:p>
          <a:p>
            <a:pPr algn="l">
              <a:lnSpc>
                <a:spcPts val="2380"/>
              </a:lnSpc>
            </a:pPr>
            <a:r>
              <a:rPr lang="en-US" sz="1700">
                <a:solidFill>
                  <a:srgbClr val="000000"/>
                </a:solidFill>
                <a:latin typeface="Canva Sans"/>
                <a:ea typeface="Canva Sans"/>
                <a:cs typeface="Canva Sans"/>
                <a:sym typeface="Canva Sans"/>
              </a:rPr>
              <a:t>- Nbre de participation pee : plus c'est faible plus il peut ne pas se projeter dans l'entreprise </a:t>
            </a:r>
          </a:p>
          <a:p>
            <a:pPr algn="l">
              <a:lnSpc>
                <a:spcPts val="2380"/>
              </a:lnSpc>
            </a:pPr>
            <a:r>
              <a:rPr lang="en-US" sz="1700">
                <a:solidFill>
                  <a:srgbClr val="000000"/>
                </a:solidFill>
                <a:latin typeface="Canva Sans"/>
                <a:ea typeface="Canva Sans"/>
                <a:cs typeface="Canva Sans"/>
                <a:sym typeface="Canva Sans"/>
              </a:rPr>
              <a:t>- Écart entre âge et années d'expérience: Peut révéler des profils surqualifiés ou reconvertis tardivement</a:t>
            </a:r>
          </a:p>
          <a:p>
            <a:pPr algn="l">
              <a:lnSpc>
                <a:spcPts val="2380"/>
              </a:lnSpc>
            </a:pPr>
            <a:r>
              <a:rPr lang="en-US" sz="1700">
                <a:solidFill>
                  <a:srgbClr val="000000"/>
                </a:solidFill>
                <a:latin typeface="Canva Sans"/>
                <a:ea typeface="Canva Sans"/>
                <a:cs typeface="Canva Sans"/>
                <a:sym typeface="Canva Sans"/>
              </a:rPr>
              <a:t>- satisfaction employé nature travail par rapport à la note évaluation actuelle </a:t>
            </a:r>
          </a:p>
          <a:p>
            <a:pPr algn="l">
              <a:lnSpc>
                <a:spcPts val="2240"/>
              </a:lnSpc>
            </a:pPr>
          </a:p>
          <a:p>
            <a:pPr algn="l">
              <a:lnSpc>
                <a:spcPts val="2240"/>
              </a:lnSpc>
            </a:pPr>
          </a:p>
          <a:p>
            <a:pPr algn="l">
              <a:lnSpc>
                <a:spcPts val="2520"/>
              </a:lnSpc>
            </a:pPr>
            <a:r>
              <a:rPr lang="en-US" sz="1800" b="true">
                <a:solidFill>
                  <a:srgbClr val="000000"/>
                </a:solidFill>
                <a:latin typeface="Canva Sans Bold"/>
                <a:ea typeface="Canva Sans Bold"/>
                <a:cs typeface="Canva Sans Bold"/>
                <a:sym typeface="Canva Sans Bold"/>
              </a:rPr>
              <a:t>🔸 Raison potentielle de départ</a:t>
            </a:r>
          </a:p>
          <a:p>
            <a:pPr algn="l">
              <a:lnSpc>
                <a:spcPts val="2240"/>
              </a:lnSpc>
            </a:pPr>
          </a:p>
          <a:p>
            <a:pPr algn="l">
              <a:lnSpc>
                <a:spcPts val="2380"/>
              </a:lnSpc>
            </a:pPr>
            <a:r>
              <a:rPr lang="en-US" sz="1700">
                <a:solidFill>
                  <a:srgbClr val="000000"/>
                </a:solidFill>
                <a:latin typeface="Canva Sans"/>
                <a:ea typeface="Canva Sans"/>
                <a:cs typeface="Canva Sans"/>
                <a:sym typeface="Canva Sans"/>
              </a:rPr>
              <a:t>- Salaire par rapport à l'augmentation : plus il a une faible augmentation plus il y'a des chances de départ</a:t>
            </a:r>
          </a:p>
          <a:p>
            <a:pPr algn="l">
              <a:lnSpc>
                <a:spcPts val="2380"/>
              </a:lnSpc>
            </a:pPr>
            <a:r>
              <a:rPr lang="en-US" sz="1700">
                <a:solidFill>
                  <a:srgbClr val="000000"/>
                </a:solidFill>
                <a:latin typeface="Canva Sans"/>
                <a:ea typeface="Canva Sans"/>
                <a:cs typeface="Canva Sans"/>
                <a:sym typeface="Canva Sans"/>
              </a:rPr>
              <a:t>- Salaire par rapport aux salaire des collègues du même poste: si faible, alors il a une raison de démissioner </a:t>
            </a:r>
          </a:p>
          <a:p>
            <a:pPr algn="l">
              <a:lnSpc>
                <a:spcPts val="2380"/>
              </a:lnSpc>
            </a:pPr>
            <a:r>
              <a:rPr lang="en-US" sz="1700">
                <a:solidFill>
                  <a:srgbClr val="000000"/>
                </a:solidFill>
                <a:latin typeface="Canva Sans"/>
                <a:ea typeface="Canva Sans"/>
                <a:cs typeface="Canva Sans"/>
                <a:sym typeface="Canva Sans"/>
              </a:rPr>
              <a:t>- Nombre d'année d'expérience par rapport aux évolutions en poste : plus il a duré sur un même poste plus il peut partir</a:t>
            </a:r>
          </a:p>
          <a:p>
            <a:pPr algn="l">
              <a:lnSpc>
                <a:spcPts val="2380"/>
              </a:lnSpc>
            </a:pPr>
            <a:r>
              <a:rPr lang="en-US" sz="1700">
                <a:solidFill>
                  <a:srgbClr val="000000"/>
                </a:solidFill>
                <a:latin typeface="Canva Sans"/>
                <a:ea typeface="Canva Sans"/>
                <a:cs typeface="Canva Sans"/>
                <a:sym typeface="Canva Sans"/>
              </a:rPr>
              <a:t>- Heure supplémentaire par rapport à l'augmentation de salaire</a:t>
            </a:r>
          </a:p>
          <a:p>
            <a:pPr algn="l">
              <a:lnSpc>
                <a:spcPts val="2380"/>
              </a:lnSpc>
            </a:pPr>
            <a:r>
              <a:rPr lang="en-US" sz="1700">
                <a:solidFill>
                  <a:srgbClr val="000000"/>
                </a:solidFill>
                <a:latin typeface="Canva Sans"/>
                <a:ea typeface="Canva Sans"/>
                <a:cs typeface="Canva Sans"/>
                <a:sym typeface="Canva Sans"/>
              </a:rPr>
              <a:t>- Heure supplémentaire par rapport au taux d'augmentation : un salarié qui fait des heures supplémentaire s'attend à une augmentation</a:t>
            </a:r>
          </a:p>
          <a:p>
            <a:pPr algn="l">
              <a:lnSpc>
                <a:spcPts val="2240"/>
              </a:lnSpc>
            </a:pPr>
          </a:p>
          <a:p>
            <a:pPr algn="l">
              <a:lnSpc>
                <a:spcPts val="2240"/>
              </a:lnSpc>
            </a:pPr>
          </a:p>
          <a:p>
            <a:pPr algn="l">
              <a:lnSpc>
                <a:spcPts val="2520"/>
              </a:lnSpc>
            </a:pPr>
            <a:r>
              <a:rPr lang="en-US" sz="1800" b="true">
                <a:solidFill>
                  <a:srgbClr val="000000"/>
                </a:solidFill>
                <a:latin typeface="Canva Sans Bold"/>
                <a:ea typeface="Canva Sans Bold"/>
                <a:cs typeface="Canva Sans Bold"/>
                <a:sym typeface="Canva Sans Bold"/>
              </a:rPr>
              <a:t>      </a:t>
            </a:r>
            <a:r>
              <a:rPr lang="en-US" sz="1800" b="true">
                <a:solidFill>
                  <a:srgbClr val="000000"/>
                </a:solidFill>
                <a:latin typeface="Canva Sans Bold"/>
                <a:ea typeface="Canva Sans Bold"/>
                <a:cs typeface="Canva Sans Bold"/>
                <a:sym typeface="Canva Sans Bold"/>
              </a:rPr>
              <a:t>Features décelées sur les compostantes principales</a:t>
            </a:r>
          </a:p>
          <a:p>
            <a:pPr algn="l">
              <a:lnSpc>
                <a:spcPts val="2240"/>
              </a:lnSpc>
            </a:pPr>
          </a:p>
          <a:p>
            <a:pPr algn="l">
              <a:lnSpc>
                <a:spcPts val="2380"/>
              </a:lnSpc>
            </a:pPr>
            <a:r>
              <a:rPr lang="en-US" sz="1700">
                <a:solidFill>
                  <a:srgbClr val="000000"/>
                </a:solidFill>
                <a:latin typeface="Canva Sans"/>
                <a:ea typeface="Canva Sans"/>
                <a:cs typeface="Canva Sans"/>
                <a:sym typeface="Canva Sans"/>
              </a:rPr>
              <a:t>- Poste à risque : poste liés au commerce ou marketing par rapport au salaire faible</a:t>
            </a:r>
          </a:p>
          <a:p>
            <a:pPr algn="l">
              <a:lnSpc>
                <a:spcPts val="1960"/>
              </a:lnSpc>
              <a:spcBef>
                <a:spcPct val="0"/>
              </a:spcBef>
            </a:pPr>
          </a:p>
        </p:txBody>
      </p:sp>
      <p:grpSp>
        <p:nvGrpSpPr>
          <p:cNvPr name="Group 15" id="15"/>
          <p:cNvGrpSpPr/>
          <p:nvPr/>
        </p:nvGrpSpPr>
        <p:grpSpPr>
          <a:xfrm rot="0">
            <a:off x="3208779" y="8186866"/>
            <a:ext cx="227698" cy="22769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F291B"/>
            </a:solidFill>
          </p:spPr>
        </p:sp>
        <p:sp>
          <p:nvSpPr>
            <p:cNvPr name="TextBox 17" id="17"/>
            <p:cNvSpPr txBox="true"/>
            <p:nvPr/>
          </p:nvSpPr>
          <p:spPr>
            <a:xfrm>
              <a:off x="139700" y="63500"/>
              <a:ext cx="533400" cy="609600"/>
            </a:xfrm>
            <a:prstGeom prst="rect">
              <a:avLst/>
            </a:prstGeom>
          </p:spPr>
          <p:txBody>
            <a:bodyPr anchor="ctr" rtlCol="false" tIns="50800" lIns="50800" bIns="50800" rIns="50800"/>
            <a:lstStyle/>
            <a:p>
              <a:pPr algn="ctr">
                <a:lnSpc>
                  <a:spcPts val="2660"/>
                </a:lnSpc>
              </a:pPr>
            </a:p>
          </p:txBody>
        </p:sp>
      </p:gr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name="TextBox 19" id="19"/>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Amélioration du modèle (feature engineering)</a:t>
            </a:r>
          </a:p>
        </p:txBody>
      </p:sp>
      <p:sp>
        <p:nvSpPr>
          <p:cNvPr name="TextBox 20" id="20"/>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458606" cy="401087"/>
            <a:chOff x="0" y="0"/>
            <a:chExt cx="611475" cy="534783"/>
          </a:xfrm>
        </p:grpSpPr>
        <p:grpSp>
          <p:nvGrpSpPr>
            <p:cNvPr name="Group 10" id="10"/>
            <p:cNvGrpSpPr/>
            <p:nvPr/>
          </p:nvGrpSpPr>
          <p:grpSpPr>
            <a:xfrm rot="0">
              <a:off x="0" y="0"/>
              <a:ext cx="611475" cy="534783"/>
              <a:chOff x="0" y="0"/>
              <a:chExt cx="900098" cy="787206"/>
            </a:xfrm>
          </p:grpSpPr>
          <p:sp>
            <p:nvSpPr>
              <p:cNvPr name="Freeform 11" id="11"/>
              <p:cNvSpPr/>
              <p:nvPr/>
            </p:nvSpPr>
            <p:spPr>
              <a:xfrm flipH="false" flipV="false" rot="0">
                <a:off x="0" y="0"/>
                <a:ext cx="900098" cy="787206"/>
              </a:xfrm>
              <a:custGeom>
                <a:avLst/>
                <a:gdLst/>
                <a:ahLst/>
                <a:cxnLst/>
                <a:rect r="r" b="b" t="t" l="l"/>
                <a:pathLst>
                  <a:path h="787206" w="900098">
                    <a:moveTo>
                      <a:pt x="450049" y="0"/>
                    </a:moveTo>
                    <a:cubicBezTo>
                      <a:pt x="201494" y="0"/>
                      <a:pt x="0" y="176222"/>
                      <a:pt x="0" y="393603"/>
                    </a:cubicBezTo>
                    <a:cubicBezTo>
                      <a:pt x="0" y="610984"/>
                      <a:pt x="201494" y="787206"/>
                      <a:pt x="450049" y="787206"/>
                    </a:cubicBezTo>
                    <a:cubicBezTo>
                      <a:pt x="698604" y="787206"/>
                      <a:pt x="900098" y="610984"/>
                      <a:pt x="900098" y="393603"/>
                    </a:cubicBezTo>
                    <a:cubicBezTo>
                      <a:pt x="900098" y="176222"/>
                      <a:pt x="698604" y="0"/>
                      <a:pt x="450049" y="0"/>
                    </a:cubicBezTo>
                    <a:close/>
                  </a:path>
                </a:pathLst>
              </a:custGeom>
              <a:solidFill>
                <a:srgbClr val="000000"/>
              </a:solidFill>
            </p:spPr>
          </p:sp>
          <p:sp>
            <p:nvSpPr>
              <p:cNvPr name="TextBox 12" id="12"/>
              <p:cNvSpPr txBox="true"/>
              <p:nvPr/>
            </p:nvSpPr>
            <p:spPr>
              <a:xfrm>
                <a:off x="84384" y="-2399"/>
                <a:ext cx="731330" cy="71580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41701"/>
              <a:ext cx="306388" cy="531851"/>
            </a:xfrm>
            <a:prstGeom prst="rect">
              <a:avLst/>
            </a:prstGeom>
          </p:spPr>
          <p:txBody>
            <a:bodyPr anchor="t" rtlCol="false" tIns="0" lIns="0" bIns="0" rIns="0">
              <a:spAutoFit/>
            </a:bodyPr>
            <a:lstStyle/>
            <a:p>
              <a:pPr algn="ctr">
                <a:lnSpc>
                  <a:spcPts val="3082"/>
                </a:lnSpc>
              </a:pPr>
              <a:r>
                <a:rPr lang="en-US" sz="2201">
                  <a:solidFill>
                    <a:srgbClr val="FFFFFF"/>
                  </a:solidFill>
                  <a:latin typeface="Akzidenz-Grotesk"/>
                  <a:ea typeface="Akzidenz-Grotesk"/>
                  <a:cs typeface="Akzidenz-Grotesk"/>
                  <a:sym typeface="Akzidenz-Grotesk"/>
                </a:rPr>
                <a:t>III</a:t>
              </a:r>
            </a:p>
          </p:txBody>
        </p:sp>
      </p:grpSp>
      <p:sp>
        <p:nvSpPr>
          <p:cNvPr name="Freeform 14" id="14"/>
          <p:cNvSpPr/>
          <p:nvPr/>
        </p:nvSpPr>
        <p:spPr>
          <a:xfrm flipH="false" flipV="false" rot="0">
            <a:off x="4122624" y="1794924"/>
            <a:ext cx="9153869" cy="8101174"/>
          </a:xfrm>
          <a:custGeom>
            <a:avLst/>
            <a:gdLst/>
            <a:ahLst/>
            <a:cxnLst/>
            <a:rect r="r" b="b" t="t" l="l"/>
            <a:pathLst>
              <a:path h="8101174" w="9153869">
                <a:moveTo>
                  <a:pt x="0" y="0"/>
                </a:moveTo>
                <a:lnTo>
                  <a:pt x="9153868" y="0"/>
                </a:lnTo>
                <a:lnTo>
                  <a:pt x="9153868" y="8101173"/>
                </a:lnTo>
                <a:lnTo>
                  <a:pt x="0" y="8101173"/>
                </a:lnTo>
                <a:lnTo>
                  <a:pt x="0" y="0"/>
                </a:lnTo>
                <a:close/>
              </a:path>
            </a:pathLst>
          </a:custGeom>
          <a:blipFill>
            <a:blip r:embed="rId6"/>
            <a:stretch>
              <a:fillRect l="0" t="0" r="0" b="0"/>
            </a:stretch>
          </a:blipFill>
        </p:spPr>
      </p:sp>
      <p:sp>
        <p:nvSpPr>
          <p:cNvPr name="Freeform 15" id="15"/>
          <p:cNvSpPr/>
          <p:nvPr/>
        </p:nvSpPr>
        <p:spPr>
          <a:xfrm flipH="false" flipV="false" rot="0">
            <a:off x="6176627" y="4560711"/>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163829" y="8504645"/>
            <a:ext cx="1016894" cy="1016894"/>
          </a:xfrm>
          <a:custGeom>
            <a:avLst/>
            <a:gdLst/>
            <a:ahLst/>
            <a:cxnLst/>
            <a:rect r="r" b="b" t="t" l="l"/>
            <a:pathLst>
              <a:path h="1016894" w="1016894">
                <a:moveTo>
                  <a:pt x="0" y="0"/>
                </a:moveTo>
                <a:lnTo>
                  <a:pt x="1016894" y="0"/>
                </a:lnTo>
                <a:lnTo>
                  <a:pt x="1016894" y="1016893"/>
                </a:lnTo>
                <a:lnTo>
                  <a:pt x="0" y="1016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8191111" y="2748137"/>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191111" y="6738219"/>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9761738" y="4126606"/>
            <a:ext cx="1016894" cy="1016894"/>
          </a:xfrm>
          <a:custGeom>
            <a:avLst/>
            <a:gdLst/>
            <a:ahLst/>
            <a:cxnLst/>
            <a:rect r="r" b="b" t="t" l="l"/>
            <a:pathLst>
              <a:path h="1016894" w="1016894">
                <a:moveTo>
                  <a:pt x="0" y="0"/>
                </a:moveTo>
                <a:lnTo>
                  <a:pt x="1016893" y="0"/>
                </a:lnTo>
                <a:lnTo>
                  <a:pt x="1016893"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9761738" y="8099115"/>
            <a:ext cx="1016894" cy="1016894"/>
          </a:xfrm>
          <a:custGeom>
            <a:avLst/>
            <a:gdLst/>
            <a:ahLst/>
            <a:cxnLst/>
            <a:rect r="r" b="b" t="t" l="l"/>
            <a:pathLst>
              <a:path h="1016894" w="1016894">
                <a:moveTo>
                  <a:pt x="0" y="0"/>
                </a:moveTo>
                <a:lnTo>
                  <a:pt x="1016893" y="0"/>
                </a:lnTo>
                <a:lnTo>
                  <a:pt x="1016893" y="1016893"/>
                </a:lnTo>
                <a:lnTo>
                  <a:pt x="0" y="1016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6247770" y="6764296"/>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6269342" y="2765711"/>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9808650" y="6662921"/>
            <a:ext cx="1016894" cy="1016894"/>
          </a:xfrm>
          <a:custGeom>
            <a:avLst/>
            <a:gdLst/>
            <a:ahLst/>
            <a:cxnLst/>
            <a:rect r="r" b="b" t="t" l="l"/>
            <a:pathLst>
              <a:path h="1016894" w="1016894">
                <a:moveTo>
                  <a:pt x="0" y="0"/>
                </a:moveTo>
                <a:lnTo>
                  <a:pt x="1016893" y="0"/>
                </a:lnTo>
                <a:lnTo>
                  <a:pt x="1016893" y="1016893"/>
                </a:lnTo>
                <a:lnTo>
                  <a:pt x="0" y="10168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9818175" y="2765711"/>
            <a:ext cx="1016894" cy="1016894"/>
          </a:xfrm>
          <a:custGeom>
            <a:avLst/>
            <a:gdLst/>
            <a:ahLst/>
            <a:cxnLst/>
            <a:rect r="r" b="b" t="t" l="l"/>
            <a:pathLst>
              <a:path h="1016894" w="1016894">
                <a:moveTo>
                  <a:pt x="0" y="0"/>
                </a:moveTo>
                <a:lnTo>
                  <a:pt x="1016893" y="0"/>
                </a:lnTo>
                <a:lnTo>
                  <a:pt x="1016893"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464431" y="2765711"/>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1464431" y="6738219"/>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1588256" y="4532136"/>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1597781" y="8504645"/>
            <a:ext cx="1016894" cy="1016894"/>
          </a:xfrm>
          <a:custGeom>
            <a:avLst/>
            <a:gdLst/>
            <a:ahLst/>
            <a:cxnLst/>
            <a:rect r="r" b="b" t="t" l="l"/>
            <a:pathLst>
              <a:path h="1016894" w="1016894">
                <a:moveTo>
                  <a:pt x="0" y="0"/>
                </a:moveTo>
                <a:lnTo>
                  <a:pt x="1016894" y="0"/>
                </a:lnTo>
                <a:lnTo>
                  <a:pt x="1016894" y="1016893"/>
                </a:lnTo>
                <a:lnTo>
                  <a:pt x="0" y="10168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8191111" y="8464428"/>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8191111" y="4541661"/>
            <a:ext cx="1016894" cy="1016894"/>
          </a:xfrm>
          <a:custGeom>
            <a:avLst/>
            <a:gdLst/>
            <a:ahLst/>
            <a:cxnLst/>
            <a:rect r="r" b="b" t="t" l="l"/>
            <a:pathLst>
              <a:path h="1016894" w="1016894">
                <a:moveTo>
                  <a:pt x="0" y="0"/>
                </a:moveTo>
                <a:lnTo>
                  <a:pt x="1016894" y="0"/>
                </a:lnTo>
                <a:lnTo>
                  <a:pt x="1016894" y="1016894"/>
                </a:lnTo>
                <a:lnTo>
                  <a:pt x="0" y="1016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1" id="31"/>
          <p:cNvSpPr/>
          <p:nvPr/>
        </p:nvSpPr>
        <p:spPr>
          <a:xfrm flipH="true">
            <a:off x="5866032" y="5040583"/>
            <a:ext cx="0" cy="4035209"/>
          </a:xfrm>
          <a:prstGeom prst="line">
            <a:avLst/>
          </a:prstGeom>
          <a:ln cap="flat" w="38100">
            <a:solidFill>
              <a:srgbClr val="FF3131"/>
            </a:solidFill>
            <a:prstDash val="solid"/>
            <a:headEnd type="none" len="sm" w="sm"/>
            <a:tailEnd type="none" len="sm" w="sm"/>
          </a:ln>
        </p:spPr>
      </p:sp>
      <p:sp>
        <p:nvSpPr>
          <p:cNvPr name="AutoShape 32" id="32"/>
          <p:cNvSpPr/>
          <p:nvPr/>
        </p:nvSpPr>
        <p:spPr>
          <a:xfrm>
            <a:off x="5878830" y="5069158"/>
            <a:ext cx="297797" cy="0"/>
          </a:xfrm>
          <a:prstGeom prst="line">
            <a:avLst/>
          </a:prstGeom>
          <a:ln cap="flat" w="38100">
            <a:solidFill>
              <a:srgbClr val="FF3131"/>
            </a:solidFill>
            <a:prstDash val="solid"/>
            <a:headEnd type="none" len="sm" w="sm"/>
            <a:tailEnd type="none" len="sm" w="sm"/>
          </a:ln>
        </p:spPr>
      </p:sp>
      <p:sp>
        <p:nvSpPr>
          <p:cNvPr name="AutoShape 33" id="33"/>
          <p:cNvSpPr/>
          <p:nvPr/>
        </p:nvSpPr>
        <p:spPr>
          <a:xfrm>
            <a:off x="5856507" y="9056742"/>
            <a:ext cx="297797" cy="0"/>
          </a:xfrm>
          <a:prstGeom prst="line">
            <a:avLst/>
          </a:prstGeom>
          <a:ln cap="flat" w="38100">
            <a:solidFill>
              <a:srgbClr val="FF3131"/>
            </a:solidFill>
            <a:prstDash val="solid"/>
            <a:headEnd type="none" len="sm" w="sm"/>
            <a:tailEnd type="none" len="sm" w="sm"/>
          </a:ln>
        </p:spPr>
      </p:sp>
      <p:sp>
        <p:nvSpPr>
          <p:cNvPr name="AutoShape 34" id="34"/>
          <p:cNvSpPr/>
          <p:nvPr/>
        </p:nvSpPr>
        <p:spPr>
          <a:xfrm flipH="true">
            <a:off x="7933936" y="3247059"/>
            <a:ext cx="0" cy="4035209"/>
          </a:xfrm>
          <a:prstGeom prst="line">
            <a:avLst/>
          </a:prstGeom>
          <a:ln cap="flat" w="38100">
            <a:solidFill>
              <a:srgbClr val="FF3131"/>
            </a:solidFill>
            <a:prstDash val="solid"/>
            <a:headEnd type="none" len="sm" w="sm"/>
            <a:tailEnd type="none" len="sm" w="sm"/>
          </a:ln>
        </p:spPr>
      </p:sp>
      <p:sp>
        <p:nvSpPr>
          <p:cNvPr name="AutoShape 35" id="35"/>
          <p:cNvSpPr/>
          <p:nvPr/>
        </p:nvSpPr>
        <p:spPr>
          <a:xfrm>
            <a:off x="7946735" y="3275634"/>
            <a:ext cx="297797" cy="0"/>
          </a:xfrm>
          <a:prstGeom prst="line">
            <a:avLst/>
          </a:prstGeom>
          <a:ln cap="flat" w="38100">
            <a:solidFill>
              <a:srgbClr val="FF3131"/>
            </a:solidFill>
            <a:prstDash val="solid"/>
            <a:headEnd type="none" len="sm" w="sm"/>
            <a:tailEnd type="none" len="sm" w="sm"/>
          </a:ln>
        </p:spPr>
      </p:sp>
      <p:sp>
        <p:nvSpPr>
          <p:cNvPr name="AutoShape 36" id="36"/>
          <p:cNvSpPr/>
          <p:nvPr/>
        </p:nvSpPr>
        <p:spPr>
          <a:xfrm flipH="true">
            <a:off x="9469479" y="4635053"/>
            <a:ext cx="0" cy="4035209"/>
          </a:xfrm>
          <a:prstGeom prst="line">
            <a:avLst/>
          </a:prstGeom>
          <a:ln cap="flat" w="38100">
            <a:solidFill>
              <a:srgbClr val="FF3131"/>
            </a:solidFill>
            <a:prstDash val="solid"/>
            <a:headEnd type="none" len="sm" w="sm"/>
            <a:tailEnd type="none" len="sm" w="sm"/>
          </a:ln>
        </p:spPr>
      </p:sp>
      <p:sp>
        <p:nvSpPr>
          <p:cNvPr name="AutoShape 37" id="37"/>
          <p:cNvSpPr/>
          <p:nvPr/>
        </p:nvSpPr>
        <p:spPr>
          <a:xfrm>
            <a:off x="9482277" y="4663628"/>
            <a:ext cx="297797" cy="0"/>
          </a:xfrm>
          <a:prstGeom prst="line">
            <a:avLst/>
          </a:prstGeom>
          <a:ln cap="flat" w="38100">
            <a:solidFill>
              <a:srgbClr val="FF3131"/>
            </a:solidFill>
            <a:prstDash val="solid"/>
            <a:headEnd type="none" len="sm" w="sm"/>
            <a:tailEnd type="none" len="sm" w="sm"/>
          </a:ln>
        </p:spPr>
      </p:sp>
      <p:sp>
        <p:nvSpPr>
          <p:cNvPr name="AutoShape 38" id="38"/>
          <p:cNvSpPr/>
          <p:nvPr/>
        </p:nvSpPr>
        <p:spPr>
          <a:xfrm>
            <a:off x="11188206" y="3237534"/>
            <a:ext cx="0" cy="4035209"/>
          </a:xfrm>
          <a:prstGeom prst="line">
            <a:avLst/>
          </a:prstGeom>
          <a:ln cap="flat" w="38100">
            <a:solidFill>
              <a:srgbClr val="FF3131"/>
            </a:solidFill>
            <a:prstDash val="solid"/>
            <a:headEnd type="none" len="sm" w="sm"/>
            <a:tailEnd type="none" len="sm" w="sm"/>
          </a:ln>
        </p:spPr>
      </p:sp>
      <p:sp>
        <p:nvSpPr>
          <p:cNvPr name="AutoShape 39" id="39"/>
          <p:cNvSpPr/>
          <p:nvPr/>
        </p:nvSpPr>
        <p:spPr>
          <a:xfrm>
            <a:off x="11201005" y="3266109"/>
            <a:ext cx="297797" cy="0"/>
          </a:xfrm>
          <a:prstGeom prst="line">
            <a:avLst/>
          </a:prstGeom>
          <a:ln cap="flat" w="38100">
            <a:solidFill>
              <a:srgbClr val="FF3131"/>
            </a:solidFill>
            <a:prstDash val="solid"/>
            <a:headEnd type="none" len="sm" w="sm"/>
            <a:tailEnd type="none" len="sm" w="sm"/>
          </a:ln>
        </p:spPr>
      </p:sp>
      <p:sp>
        <p:nvSpPr>
          <p:cNvPr name="AutoShape 40" id="40"/>
          <p:cNvSpPr/>
          <p:nvPr/>
        </p:nvSpPr>
        <p:spPr>
          <a:xfrm flipH="true">
            <a:off x="11321556" y="5040583"/>
            <a:ext cx="0" cy="4035209"/>
          </a:xfrm>
          <a:prstGeom prst="line">
            <a:avLst/>
          </a:prstGeom>
          <a:ln cap="flat" w="38100">
            <a:solidFill>
              <a:srgbClr val="004AAD"/>
            </a:solidFill>
            <a:prstDash val="solid"/>
            <a:headEnd type="none" len="sm" w="sm"/>
            <a:tailEnd type="none" len="sm" w="sm"/>
          </a:ln>
        </p:spPr>
      </p:sp>
      <p:sp>
        <p:nvSpPr>
          <p:cNvPr name="AutoShape 41" id="41"/>
          <p:cNvSpPr/>
          <p:nvPr/>
        </p:nvSpPr>
        <p:spPr>
          <a:xfrm>
            <a:off x="11334355" y="5069158"/>
            <a:ext cx="297797" cy="0"/>
          </a:xfrm>
          <a:prstGeom prst="line">
            <a:avLst/>
          </a:prstGeom>
          <a:ln cap="flat" w="38100">
            <a:solidFill>
              <a:srgbClr val="004AAD"/>
            </a:solidFill>
            <a:prstDash val="solid"/>
            <a:headEnd type="none" len="sm" w="sm"/>
            <a:tailEnd type="none" len="sm" w="sm"/>
          </a:ln>
        </p:spPr>
      </p:sp>
      <p:sp>
        <p:nvSpPr>
          <p:cNvPr name="AutoShape 42" id="42"/>
          <p:cNvSpPr/>
          <p:nvPr/>
        </p:nvSpPr>
        <p:spPr>
          <a:xfrm>
            <a:off x="7912364" y="7209468"/>
            <a:ext cx="297797" cy="0"/>
          </a:xfrm>
          <a:prstGeom prst="line">
            <a:avLst/>
          </a:prstGeom>
          <a:ln cap="flat" w="38100">
            <a:solidFill>
              <a:srgbClr val="FF3131"/>
            </a:solidFill>
            <a:prstDash val="solid"/>
            <a:headEnd type="none" len="sm" w="sm"/>
            <a:tailEnd type="none" len="sm" w="sm"/>
          </a:ln>
        </p:spPr>
      </p:sp>
      <p:sp>
        <p:nvSpPr>
          <p:cNvPr name="AutoShape 43" id="43"/>
          <p:cNvSpPr/>
          <p:nvPr/>
        </p:nvSpPr>
        <p:spPr>
          <a:xfrm>
            <a:off x="9447425" y="8680842"/>
            <a:ext cx="297797" cy="0"/>
          </a:xfrm>
          <a:prstGeom prst="line">
            <a:avLst/>
          </a:prstGeom>
          <a:ln cap="flat" w="38100">
            <a:solidFill>
              <a:srgbClr val="FF3131"/>
            </a:solidFill>
            <a:prstDash val="solid"/>
            <a:headEnd type="none" len="sm" w="sm"/>
            <a:tailEnd type="none" len="sm" w="sm"/>
          </a:ln>
        </p:spPr>
      </p:sp>
      <p:sp>
        <p:nvSpPr>
          <p:cNvPr name="AutoShape 44" id="44"/>
          <p:cNvSpPr/>
          <p:nvPr/>
        </p:nvSpPr>
        <p:spPr>
          <a:xfrm>
            <a:off x="11315533" y="9075792"/>
            <a:ext cx="297797" cy="0"/>
          </a:xfrm>
          <a:prstGeom prst="line">
            <a:avLst/>
          </a:prstGeom>
          <a:ln cap="flat" w="38100">
            <a:solidFill>
              <a:srgbClr val="004AAD"/>
            </a:solidFill>
            <a:prstDash val="solid"/>
            <a:headEnd type="none" len="sm" w="sm"/>
            <a:tailEnd type="none" len="sm" w="sm"/>
          </a:ln>
        </p:spPr>
      </p:sp>
      <p:sp>
        <p:nvSpPr>
          <p:cNvPr name="AutoShape 45" id="45"/>
          <p:cNvSpPr/>
          <p:nvPr/>
        </p:nvSpPr>
        <p:spPr>
          <a:xfrm>
            <a:off x="11166634" y="7253693"/>
            <a:ext cx="297797" cy="0"/>
          </a:xfrm>
          <a:prstGeom prst="line">
            <a:avLst/>
          </a:prstGeom>
          <a:ln cap="flat" w="38100">
            <a:solidFill>
              <a:srgbClr val="FF3131"/>
            </a:solidFill>
            <a:prstDash val="solid"/>
            <a:headEnd type="none" len="sm" w="sm"/>
            <a:tailEnd type="none" len="sm" w="sm"/>
          </a:ln>
        </p:spPr>
      </p:sp>
      <p:sp>
        <p:nvSpPr>
          <p:cNvPr name="AutoShape 46" id="46"/>
          <p:cNvSpPr/>
          <p:nvPr/>
        </p:nvSpPr>
        <p:spPr>
          <a:xfrm flipH="true">
            <a:off x="6008531" y="3274158"/>
            <a:ext cx="0" cy="4035209"/>
          </a:xfrm>
          <a:prstGeom prst="line">
            <a:avLst/>
          </a:prstGeom>
          <a:ln cap="flat" w="38100">
            <a:solidFill>
              <a:srgbClr val="FF3131"/>
            </a:solidFill>
            <a:prstDash val="solid"/>
            <a:headEnd type="none" len="sm" w="sm"/>
            <a:tailEnd type="none" len="sm" w="sm"/>
          </a:ln>
        </p:spPr>
      </p:sp>
      <p:sp>
        <p:nvSpPr>
          <p:cNvPr name="AutoShape 47" id="47"/>
          <p:cNvSpPr/>
          <p:nvPr/>
        </p:nvSpPr>
        <p:spPr>
          <a:xfrm>
            <a:off x="6021329" y="3302733"/>
            <a:ext cx="297797" cy="0"/>
          </a:xfrm>
          <a:prstGeom prst="line">
            <a:avLst/>
          </a:prstGeom>
          <a:ln cap="flat" w="38100">
            <a:solidFill>
              <a:srgbClr val="FF3131"/>
            </a:solidFill>
            <a:prstDash val="solid"/>
            <a:headEnd type="none" len="sm" w="sm"/>
            <a:tailEnd type="none" len="sm" w="sm"/>
          </a:ln>
        </p:spPr>
      </p:sp>
      <p:sp>
        <p:nvSpPr>
          <p:cNvPr name="AutoShape 48" id="48"/>
          <p:cNvSpPr/>
          <p:nvPr/>
        </p:nvSpPr>
        <p:spPr>
          <a:xfrm flipH="true">
            <a:off x="7899565" y="5040583"/>
            <a:ext cx="0" cy="4035209"/>
          </a:xfrm>
          <a:prstGeom prst="line">
            <a:avLst/>
          </a:prstGeom>
          <a:ln cap="flat" w="38100">
            <a:solidFill>
              <a:srgbClr val="004AAD"/>
            </a:solidFill>
            <a:prstDash val="solid"/>
            <a:headEnd type="none" len="sm" w="sm"/>
            <a:tailEnd type="none" len="sm" w="sm"/>
          </a:ln>
        </p:spPr>
      </p:sp>
      <p:sp>
        <p:nvSpPr>
          <p:cNvPr name="AutoShape 49" id="49"/>
          <p:cNvSpPr/>
          <p:nvPr/>
        </p:nvSpPr>
        <p:spPr>
          <a:xfrm>
            <a:off x="7912364" y="5069158"/>
            <a:ext cx="297797" cy="0"/>
          </a:xfrm>
          <a:prstGeom prst="line">
            <a:avLst/>
          </a:prstGeom>
          <a:ln cap="flat" w="38100">
            <a:solidFill>
              <a:srgbClr val="004AAD"/>
            </a:solidFill>
            <a:prstDash val="solid"/>
            <a:headEnd type="none" len="sm" w="sm"/>
            <a:tailEnd type="none" len="sm" w="sm"/>
          </a:ln>
        </p:spPr>
      </p:sp>
      <p:sp>
        <p:nvSpPr>
          <p:cNvPr name="AutoShape 50" id="50"/>
          <p:cNvSpPr/>
          <p:nvPr/>
        </p:nvSpPr>
        <p:spPr>
          <a:xfrm flipH="true">
            <a:off x="9574254" y="3274158"/>
            <a:ext cx="0" cy="4035209"/>
          </a:xfrm>
          <a:prstGeom prst="line">
            <a:avLst/>
          </a:prstGeom>
          <a:ln cap="flat" w="38100">
            <a:solidFill>
              <a:srgbClr val="004AAD"/>
            </a:solidFill>
            <a:prstDash val="solid"/>
            <a:headEnd type="none" len="sm" w="sm"/>
            <a:tailEnd type="none" len="sm" w="sm"/>
          </a:ln>
        </p:spPr>
      </p:sp>
      <p:sp>
        <p:nvSpPr>
          <p:cNvPr name="AutoShape 51" id="51"/>
          <p:cNvSpPr/>
          <p:nvPr/>
        </p:nvSpPr>
        <p:spPr>
          <a:xfrm>
            <a:off x="9587052" y="3302733"/>
            <a:ext cx="297797" cy="0"/>
          </a:xfrm>
          <a:prstGeom prst="line">
            <a:avLst/>
          </a:prstGeom>
          <a:ln cap="flat" w="38100">
            <a:solidFill>
              <a:srgbClr val="004AAD"/>
            </a:solidFill>
            <a:prstDash val="solid"/>
            <a:headEnd type="none" len="sm" w="sm"/>
            <a:tailEnd type="none" len="sm" w="sm"/>
          </a:ln>
        </p:spPr>
      </p:sp>
      <p:sp>
        <p:nvSpPr>
          <p:cNvPr name="AutoShape 52" id="52"/>
          <p:cNvSpPr/>
          <p:nvPr/>
        </p:nvSpPr>
        <p:spPr>
          <a:xfrm>
            <a:off x="6008531" y="7309367"/>
            <a:ext cx="297797" cy="0"/>
          </a:xfrm>
          <a:prstGeom prst="line">
            <a:avLst/>
          </a:prstGeom>
          <a:ln cap="flat" w="38100">
            <a:solidFill>
              <a:srgbClr val="FF3131"/>
            </a:solidFill>
            <a:prstDash val="solid"/>
            <a:headEnd type="none" len="sm" w="sm"/>
            <a:tailEnd type="none" len="sm" w="sm"/>
          </a:ln>
        </p:spPr>
      </p:sp>
      <p:sp>
        <p:nvSpPr>
          <p:cNvPr name="AutoShape 53" id="53"/>
          <p:cNvSpPr/>
          <p:nvPr/>
        </p:nvSpPr>
        <p:spPr>
          <a:xfrm>
            <a:off x="7933936" y="9056742"/>
            <a:ext cx="297797" cy="0"/>
          </a:xfrm>
          <a:prstGeom prst="line">
            <a:avLst/>
          </a:prstGeom>
          <a:ln cap="flat" w="38100">
            <a:solidFill>
              <a:srgbClr val="004AAD"/>
            </a:solidFill>
            <a:prstDash val="solid"/>
            <a:headEnd type="none" len="sm" w="sm"/>
            <a:tailEnd type="none" len="sm" w="sm"/>
          </a:ln>
        </p:spPr>
      </p:sp>
      <p:sp>
        <p:nvSpPr>
          <p:cNvPr name="AutoShape 54" id="54"/>
          <p:cNvSpPr/>
          <p:nvPr/>
        </p:nvSpPr>
        <p:spPr>
          <a:xfrm>
            <a:off x="9593304" y="7291793"/>
            <a:ext cx="297797" cy="0"/>
          </a:xfrm>
          <a:prstGeom prst="line">
            <a:avLst/>
          </a:prstGeom>
          <a:ln cap="flat" w="38100">
            <a:solidFill>
              <a:srgbClr val="004AAD"/>
            </a:solidFill>
            <a:prstDash val="solid"/>
            <a:headEnd type="none" len="sm" w="sm"/>
            <a:tailEnd type="none" len="sm" w="sm"/>
          </a:ln>
        </p:spPr>
      </p:sp>
      <p:sp>
        <p:nvSpPr>
          <p:cNvPr name="TextBox 55" id="5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name="TextBox 56" id="56"/>
          <p:cNvSpPr txBox="true"/>
          <p:nvPr/>
        </p:nvSpPr>
        <p:spPr>
          <a:xfrm rot="0">
            <a:off x="4876963" y="1040132"/>
            <a:ext cx="10088035"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Amélioration du modèle (résultats feature engineering)</a:t>
            </a:r>
          </a:p>
        </p:txBody>
      </p:sp>
      <p:sp>
        <p:nvSpPr>
          <p:cNvPr name="TextBox 57" id="5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a:t>
            </a:r>
          </a:p>
        </p:txBody>
      </p:sp>
      <p:grpSp>
        <p:nvGrpSpPr>
          <p:cNvPr name="Group 58" id="58"/>
          <p:cNvGrpSpPr/>
          <p:nvPr/>
        </p:nvGrpSpPr>
        <p:grpSpPr>
          <a:xfrm rot="0">
            <a:off x="7728750" y="7148705"/>
            <a:ext cx="367227" cy="321324"/>
            <a:chOff x="0" y="0"/>
            <a:chExt cx="812800" cy="711200"/>
          </a:xfrm>
        </p:grpSpPr>
        <p:sp>
          <p:nvSpPr>
            <p:cNvPr name="Freeform 59" id="5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4AAD"/>
            </a:solidFill>
          </p:spPr>
        </p:sp>
        <p:sp>
          <p:nvSpPr>
            <p:cNvPr name="TextBox 60" id="60"/>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61" id="61"/>
          <p:cNvGrpSpPr/>
          <p:nvPr/>
        </p:nvGrpSpPr>
        <p:grpSpPr>
          <a:xfrm rot="0">
            <a:off x="9390640" y="5161413"/>
            <a:ext cx="367227" cy="321324"/>
            <a:chOff x="0" y="0"/>
            <a:chExt cx="812800" cy="711200"/>
          </a:xfrm>
        </p:grpSpPr>
        <p:sp>
          <p:nvSpPr>
            <p:cNvPr name="Freeform 62" id="6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4AAD"/>
            </a:solidFill>
          </p:spPr>
        </p:sp>
        <p:sp>
          <p:nvSpPr>
            <p:cNvPr name="TextBox 63" id="63"/>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64" id="64"/>
          <p:cNvGrpSpPr/>
          <p:nvPr/>
        </p:nvGrpSpPr>
        <p:grpSpPr>
          <a:xfrm rot="-10800000">
            <a:off x="5672893" y="6442972"/>
            <a:ext cx="367227" cy="321324"/>
            <a:chOff x="0" y="0"/>
            <a:chExt cx="812800" cy="711200"/>
          </a:xfrm>
        </p:grpSpPr>
        <p:sp>
          <p:nvSpPr>
            <p:cNvPr name="Freeform 65" id="6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66" id="66"/>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67" id="67"/>
          <p:cNvGrpSpPr/>
          <p:nvPr/>
        </p:nvGrpSpPr>
        <p:grpSpPr>
          <a:xfrm rot="-10800000">
            <a:off x="7728750" y="4532136"/>
            <a:ext cx="367227" cy="321324"/>
            <a:chOff x="0" y="0"/>
            <a:chExt cx="812800" cy="711200"/>
          </a:xfrm>
        </p:grpSpPr>
        <p:sp>
          <p:nvSpPr>
            <p:cNvPr name="Freeform 68" id="6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69" id="69"/>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70" id="70"/>
          <p:cNvGrpSpPr/>
          <p:nvPr/>
        </p:nvGrpSpPr>
        <p:grpSpPr>
          <a:xfrm rot="-10800000">
            <a:off x="9298664" y="6612143"/>
            <a:ext cx="367227" cy="321324"/>
            <a:chOff x="0" y="0"/>
            <a:chExt cx="812800" cy="711200"/>
          </a:xfrm>
        </p:grpSpPr>
        <p:sp>
          <p:nvSpPr>
            <p:cNvPr name="Freeform 71" id="7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72" id="72"/>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73" id="73"/>
          <p:cNvGrpSpPr/>
          <p:nvPr/>
        </p:nvGrpSpPr>
        <p:grpSpPr>
          <a:xfrm rot="-10800000">
            <a:off x="11017391" y="5416943"/>
            <a:ext cx="367227" cy="321324"/>
            <a:chOff x="0" y="0"/>
            <a:chExt cx="812800" cy="711200"/>
          </a:xfrm>
        </p:grpSpPr>
        <p:sp>
          <p:nvSpPr>
            <p:cNvPr name="Freeform 74" id="7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75" id="75"/>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76" id="76"/>
          <p:cNvGrpSpPr/>
          <p:nvPr/>
        </p:nvGrpSpPr>
        <p:grpSpPr>
          <a:xfrm rot="-10800000">
            <a:off x="5837716" y="5431108"/>
            <a:ext cx="367227" cy="321324"/>
            <a:chOff x="0" y="0"/>
            <a:chExt cx="812800" cy="711200"/>
          </a:xfrm>
        </p:grpSpPr>
        <p:sp>
          <p:nvSpPr>
            <p:cNvPr name="Freeform 77" id="7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78" id="78"/>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grpSp>
        <p:nvGrpSpPr>
          <p:cNvPr name="Group 79" id="79"/>
          <p:cNvGrpSpPr/>
          <p:nvPr/>
        </p:nvGrpSpPr>
        <p:grpSpPr>
          <a:xfrm rot="0">
            <a:off x="11131575" y="6569237"/>
            <a:ext cx="367227" cy="321324"/>
            <a:chOff x="0" y="0"/>
            <a:chExt cx="812800" cy="711200"/>
          </a:xfrm>
        </p:grpSpPr>
        <p:sp>
          <p:nvSpPr>
            <p:cNvPr name="Freeform 80" id="8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4AAD"/>
            </a:solidFill>
          </p:spPr>
        </p:sp>
        <p:sp>
          <p:nvSpPr>
            <p:cNvPr name="TextBox 81" id="81"/>
            <p:cNvSpPr txBox="true"/>
            <p:nvPr/>
          </p:nvSpPr>
          <p:spPr>
            <a:xfrm>
              <a:off x="127000" y="282575"/>
              <a:ext cx="558800" cy="3778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458606" cy="401087"/>
            <a:chOff x="0" y="0"/>
            <a:chExt cx="611475" cy="534783"/>
          </a:xfrm>
        </p:grpSpPr>
        <p:grpSp>
          <p:nvGrpSpPr>
            <p:cNvPr name="Group 10" id="10"/>
            <p:cNvGrpSpPr/>
            <p:nvPr/>
          </p:nvGrpSpPr>
          <p:grpSpPr>
            <a:xfrm rot="0">
              <a:off x="0" y="0"/>
              <a:ext cx="611475" cy="534783"/>
              <a:chOff x="0" y="0"/>
              <a:chExt cx="900098" cy="787206"/>
            </a:xfrm>
          </p:grpSpPr>
          <p:sp>
            <p:nvSpPr>
              <p:cNvPr name="Freeform 11" id="11"/>
              <p:cNvSpPr/>
              <p:nvPr/>
            </p:nvSpPr>
            <p:spPr>
              <a:xfrm flipH="false" flipV="false" rot="0">
                <a:off x="0" y="0"/>
                <a:ext cx="900098" cy="787206"/>
              </a:xfrm>
              <a:custGeom>
                <a:avLst/>
                <a:gdLst/>
                <a:ahLst/>
                <a:cxnLst/>
                <a:rect r="r" b="b" t="t" l="l"/>
                <a:pathLst>
                  <a:path h="787206" w="900098">
                    <a:moveTo>
                      <a:pt x="450049" y="0"/>
                    </a:moveTo>
                    <a:cubicBezTo>
                      <a:pt x="201494" y="0"/>
                      <a:pt x="0" y="176222"/>
                      <a:pt x="0" y="393603"/>
                    </a:cubicBezTo>
                    <a:cubicBezTo>
                      <a:pt x="0" y="610984"/>
                      <a:pt x="201494" y="787206"/>
                      <a:pt x="450049" y="787206"/>
                    </a:cubicBezTo>
                    <a:cubicBezTo>
                      <a:pt x="698604" y="787206"/>
                      <a:pt x="900098" y="610984"/>
                      <a:pt x="900098" y="393603"/>
                    </a:cubicBezTo>
                    <a:cubicBezTo>
                      <a:pt x="900098" y="176222"/>
                      <a:pt x="698604" y="0"/>
                      <a:pt x="450049" y="0"/>
                    </a:cubicBezTo>
                    <a:close/>
                  </a:path>
                </a:pathLst>
              </a:custGeom>
              <a:solidFill>
                <a:srgbClr val="000000"/>
              </a:solidFill>
            </p:spPr>
          </p:sp>
          <p:sp>
            <p:nvSpPr>
              <p:cNvPr name="TextBox 12" id="12"/>
              <p:cNvSpPr txBox="true"/>
              <p:nvPr/>
            </p:nvSpPr>
            <p:spPr>
              <a:xfrm>
                <a:off x="84384" y="-2399"/>
                <a:ext cx="731330" cy="71580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41701"/>
              <a:ext cx="306388" cy="531851"/>
            </a:xfrm>
            <a:prstGeom prst="rect">
              <a:avLst/>
            </a:prstGeom>
          </p:spPr>
          <p:txBody>
            <a:bodyPr anchor="t" rtlCol="false" tIns="0" lIns="0" bIns="0" rIns="0">
              <a:spAutoFit/>
            </a:bodyPr>
            <a:lstStyle/>
            <a:p>
              <a:pPr algn="ctr">
                <a:lnSpc>
                  <a:spcPts val="3082"/>
                </a:lnSpc>
              </a:pPr>
              <a:r>
                <a:rPr lang="en-US" sz="2201">
                  <a:solidFill>
                    <a:srgbClr val="FFFFFF"/>
                  </a:solidFill>
                  <a:latin typeface="Akzidenz-Grotesk"/>
                  <a:ea typeface="Akzidenz-Grotesk"/>
                  <a:cs typeface="Akzidenz-Grotesk"/>
                  <a:sym typeface="Akzidenz-Grotesk"/>
                </a:rPr>
                <a:t>III</a:t>
              </a:r>
            </a:p>
          </p:txBody>
        </p:sp>
      </p:grpSp>
      <p:sp>
        <p:nvSpPr>
          <p:cNvPr name="Freeform 14" id="14"/>
          <p:cNvSpPr/>
          <p:nvPr/>
        </p:nvSpPr>
        <p:spPr>
          <a:xfrm flipH="false" flipV="false" rot="0">
            <a:off x="3192839" y="2812615"/>
            <a:ext cx="11301259" cy="4661769"/>
          </a:xfrm>
          <a:custGeom>
            <a:avLst/>
            <a:gdLst/>
            <a:ahLst/>
            <a:cxnLst/>
            <a:rect r="r" b="b" t="t" l="l"/>
            <a:pathLst>
              <a:path h="4661769" w="11301259">
                <a:moveTo>
                  <a:pt x="0" y="0"/>
                </a:moveTo>
                <a:lnTo>
                  <a:pt x="11301259" y="0"/>
                </a:lnTo>
                <a:lnTo>
                  <a:pt x="11301259" y="4661770"/>
                </a:lnTo>
                <a:lnTo>
                  <a:pt x="0" y="4661770"/>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name="TextBox 16" id="16"/>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Amélioration du modèle (Undersampling)</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a:t>
            </a:r>
          </a:p>
        </p:txBody>
      </p:sp>
      <p:grpSp>
        <p:nvGrpSpPr>
          <p:cNvPr name="Group 18" id="18"/>
          <p:cNvGrpSpPr/>
          <p:nvPr/>
        </p:nvGrpSpPr>
        <p:grpSpPr>
          <a:xfrm rot="0">
            <a:off x="6608055" y="3525106"/>
            <a:ext cx="657220" cy="509481"/>
            <a:chOff x="0" y="0"/>
            <a:chExt cx="173095" cy="134184"/>
          </a:xfrm>
        </p:grpSpPr>
        <p:sp>
          <p:nvSpPr>
            <p:cNvPr name="Freeform 19" id="19"/>
            <p:cNvSpPr/>
            <p:nvPr/>
          </p:nvSpPr>
          <p:spPr>
            <a:xfrm flipH="false" flipV="false" rot="0">
              <a:off x="0" y="0"/>
              <a:ext cx="173095" cy="134184"/>
            </a:xfrm>
            <a:custGeom>
              <a:avLst/>
              <a:gdLst/>
              <a:ahLst/>
              <a:cxnLst/>
              <a:rect r="r" b="b" t="t" l="l"/>
              <a:pathLst>
                <a:path h="134184" w="173095">
                  <a:moveTo>
                    <a:pt x="0" y="0"/>
                  </a:moveTo>
                  <a:lnTo>
                    <a:pt x="173095" y="0"/>
                  </a:lnTo>
                  <a:lnTo>
                    <a:pt x="173095" y="134184"/>
                  </a:lnTo>
                  <a:lnTo>
                    <a:pt x="0" y="134184"/>
                  </a:lnTo>
                  <a:close/>
                </a:path>
              </a:pathLst>
            </a:custGeom>
            <a:solidFill>
              <a:srgbClr val="E9DFCF"/>
            </a:solidFill>
          </p:spPr>
        </p:sp>
        <p:sp>
          <p:nvSpPr>
            <p:cNvPr name="TextBox 20" id="20"/>
            <p:cNvSpPr txBox="true"/>
            <p:nvPr/>
          </p:nvSpPr>
          <p:spPr>
            <a:xfrm>
              <a:off x="0" y="-38100"/>
              <a:ext cx="173095" cy="172284"/>
            </a:xfrm>
            <a:prstGeom prst="rect">
              <a:avLst/>
            </a:prstGeom>
          </p:spPr>
          <p:txBody>
            <a:bodyPr anchor="ctr" rtlCol="false" tIns="50800" lIns="50800" bIns="50800" rIns="50800"/>
            <a:lstStyle/>
            <a:p>
              <a:pPr algn="l">
                <a:lnSpc>
                  <a:spcPts val="1680"/>
                </a:lnSpc>
              </a:pPr>
              <a:r>
                <a:rPr lang="en-US" sz="1200">
                  <a:solidFill>
                    <a:srgbClr val="000000"/>
                  </a:solidFill>
                  <a:latin typeface="Akzidenz-Grotesk"/>
                  <a:ea typeface="Akzidenz-Grotesk"/>
                  <a:cs typeface="Akzidenz-Grotesk"/>
                  <a:sym typeface="Akzidenz-Grotesk"/>
                </a:rPr>
                <a:t>84 / 16</a:t>
              </a:r>
            </a:p>
          </p:txBody>
        </p:sp>
      </p:grpSp>
      <p:grpSp>
        <p:nvGrpSpPr>
          <p:cNvPr name="Group 21" id="21"/>
          <p:cNvGrpSpPr/>
          <p:nvPr/>
        </p:nvGrpSpPr>
        <p:grpSpPr>
          <a:xfrm rot="0">
            <a:off x="12302092" y="3525106"/>
            <a:ext cx="657220" cy="509481"/>
            <a:chOff x="0" y="0"/>
            <a:chExt cx="173095" cy="134184"/>
          </a:xfrm>
        </p:grpSpPr>
        <p:sp>
          <p:nvSpPr>
            <p:cNvPr name="Freeform 22" id="22"/>
            <p:cNvSpPr/>
            <p:nvPr/>
          </p:nvSpPr>
          <p:spPr>
            <a:xfrm flipH="false" flipV="false" rot="0">
              <a:off x="0" y="0"/>
              <a:ext cx="173095" cy="134184"/>
            </a:xfrm>
            <a:custGeom>
              <a:avLst/>
              <a:gdLst/>
              <a:ahLst/>
              <a:cxnLst/>
              <a:rect r="r" b="b" t="t" l="l"/>
              <a:pathLst>
                <a:path h="134184" w="173095">
                  <a:moveTo>
                    <a:pt x="0" y="0"/>
                  </a:moveTo>
                  <a:lnTo>
                    <a:pt x="173095" y="0"/>
                  </a:lnTo>
                  <a:lnTo>
                    <a:pt x="173095" y="134184"/>
                  </a:lnTo>
                  <a:lnTo>
                    <a:pt x="0" y="134184"/>
                  </a:lnTo>
                  <a:close/>
                </a:path>
              </a:pathLst>
            </a:custGeom>
            <a:solidFill>
              <a:srgbClr val="E9DFCF"/>
            </a:solidFill>
          </p:spPr>
        </p:sp>
        <p:sp>
          <p:nvSpPr>
            <p:cNvPr name="TextBox 23" id="23"/>
            <p:cNvSpPr txBox="true"/>
            <p:nvPr/>
          </p:nvSpPr>
          <p:spPr>
            <a:xfrm>
              <a:off x="0" y="-38100"/>
              <a:ext cx="173095" cy="172284"/>
            </a:xfrm>
            <a:prstGeom prst="rect">
              <a:avLst/>
            </a:prstGeom>
          </p:spPr>
          <p:txBody>
            <a:bodyPr anchor="ctr" rtlCol="false" tIns="50800" lIns="50800" bIns="50800" rIns="50800"/>
            <a:lstStyle/>
            <a:p>
              <a:pPr algn="l">
                <a:lnSpc>
                  <a:spcPts val="1680"/>
                </a:lnSpc>
              </a:pPr>
              <a:r>
                <a:rPr lang="en-US" sz="1200">
                  <a:solidFill>
                    <a:srgbClr val="000000"/>
                  </a:solidFill>
                  <a:latin typeface="Akzidenz-Grotesk"/>
                  <a:ea typeface="Akzidenz-Grotesk"/>
                  <a:cs typeface="Akzidenz-Grotesk"/>
                  <a:sym typeface="Akzidenz-Grotesk"/>
                </a:rPr>
                <a:t>50 / 50</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458606" cy="401087"/>
            <a:chOff x="0" y="0"/>
            <a:chExt cx="611475" cy="534783"/>
          </a:xfrm>
        </p:grpSpPr>
        <p:grpSp>
          <p:nvGrpSpPr>
            <p:cNvPr name="Group 10" id="10"/>
            <p:cNvGrpSpPr/>
            <p:nvPr/>
          </p:nvGrpSpPr>
          <p:grpSpPr>
            <a:xfrm rot="0">
              <a:off x="0" y="0"/>
              <a:ext cx="611475" cy="534783"/>
              <a:chOff x="0" y="0"/>
              <a:chExt cx="900098" cy="787206"/>
            </a:xfrm>
          </p:grpSpPr>
          <p:sp>
            <p:nvSpPr>
              <p:cNvPr name="Freeform 11" id="11"/>
              <p:cNvSpPr/>
              <p:nvPr/>
            </p:nvSpPr>
            <p:spPr>
              <a:xfrm flipH="false" flipV="false" rot="0">
                <a:off x="0" y="0"/>
                <a:ext cx="900098" cy="787206"/>
              </a:xfrm>
              <a:custGeom>
                <a:avLst/>
                <a:gdLst/>
                <a:ahLst/>
                <a:cxnLst/>
                <a:rect r="r" b="b" t="t" l="l"/>
                <a:pathLst>
                  <a:path h="787206" w="900098">
                    <a:moveTo>
                      <a:pt x="450049" y="0"/>
                    </a:moveTo>
                    <a:cubicBezTo>
                      <a:pt x="201494" y="0"/>
                      <a:pt x="0" y="176222"/>
                      <a:pt x="0" y="393603"/>
                    </a:cubicBezTo>
                    <a:cubicBezTo>
                      <a:pt x="0" y="610984"/>
                      <a:pt x="201494" y="787206"/>
                      <a:pt x="450049" y="787206"/>
                    </a:cubicBezTo>
                    <a:cubicBezTo>
                      <a:pt x="698604" y="787206"/>
                      <a:pt x="900098" y="610984"/>
                      <a:pt x="900098" y="393603"/>
                    </a:cubicBezTo>
                    <a:cubicBezTo>
                      <a:pt x="900098" y="176222"/>
                      <a:pt x="698604" y="0"/>
                      <a:pt x="450049" y="0"/>
                    </a:cubicBezTo>
                    <a:close/>
                  </a:path>
                </a:pathLst>
              </a:custGeom>
              <a:solidFill>
                <a:srgbClr val="000000"/>
              </a:solidFill>
            </p:spPr>
          </p:sp>
          <p:sp>
            <p:nvSpPr>
              <p:cNvPr name="TextBox 12" id="12"/>
              <p:cNvSpPr txBox="true"/>
              <p:nvPr/>
            </p:nvSpPr>
            <p:spPr>
              <a:xfrm>
                <a:off x="84384" y="-2399"/>
                <a:ext cx="731330" cy="71580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41701"/>
              <a:ext cx="306388" cy="531851"/>
            </a:xfrm>
            <a:prstGeom prst="rect">
              <a:avLst/>
            </a:prstGeom>
          </p:spPr>
          <p:txBody>
            <a:bodyPr anchor="t" rtlCol="false" tIns="0" lIns="0" bIns="0" rIns="0">
              <a:spAutoFit/>
            </a:bodyPr>
            <a:lstStyle/>
            <a:p>
              <a:pPr algn="ctr">
                <a:lnSpc>
                  <a:spcPts val="3082"/>
                </a:lnSpc>
              </a:pPr>
              <a:r>
                <a:rPr lang="en-US" sz="2201">
                  <a:solidFill>
                    <a:srgbClr val="FFFFFF"/>
                  </a:solidFill>
                  <a:latin typeface="Akzidenz-Grotesk"/>
                  <a:ea typeface="Akzidenz-Grotesk"/>
                  <a:cs typeface="Akzidenz-Grotesk"/>
                  <a:sym typeface="Akzidenz-Grotesk"/>
                </a:rPr>
                <a:t>III</a:t>
              </a:r>
            </a:p>
          </p:txBody>
        </p:sp>
      </p:grpSp>
      <p:sp>
        <p:nvSpPr>
          <p:cNvPr name="Freeform 14" id="14"/>
          <p:cNvSpPr/>
          <p:nvPr/>
        </p:nvSpPr>
        <p:spPr>
          <a:xfrm flipH="false" flipV="false" rot="0">
            <a:off x="2703560" y="2295449"/>
            <a:ext cx="12646262" cy="7160946"/>
          </a:xfrm>
          <a:custGeom>
            <a:avLst/>
            <a:gdLst/>
            <a:ahLst/>
            <a:cxnLst/>
            <a:rect r="r" b="b" t="t" l="l"/>
            <a:pathLst>
              <a:path h="7160946" w="12646262">
                <a:moveTo>
                  <a:pt x="0" y="0"/>
                </a:moveTo>
                <a:lnTo>
                  <a:pt x="12646262" y="0"/>
                </a:lnTo>
                <a:lnTo>
                  <a:pt x="12646262" y="7160946"/>
                </a:lnTo>
                <a:lnTo>
                  <a:pt x="0" y="7160946"/>
                </a:lnTo>
                <a:lnTo>
                  <a:pt x="0" y="0"/>
                </a:lnTo>
                <a:close/>
              </a:path>
            </a:pathLst>
          </a:custGeom>
          <a:blipFill>
            <a:blip r:embed="rId6"/>
            <a:stretch>
              <a:fillRect l="0" t="0" r="0" b="0"/>
            </a:stretch>
          </a:blipFill>
        </p:spPr>
      </p:sp>
      <p:sp>
        <p:nvSpPr>
          <p:cNvPr name="Freeform 15" id="15"/>
          <p:cNvSpPr/>
          <p:nvPr/>
        </p:nvSpPr>
        <p:spPr>
          <a:xfrm flipH="false" flipV="false" rot="0">
            <a:off x="8548489" y="2690898"/>
            <a:ext cx="2426497" cy="525006"/>
          </a:xfrm>
          <a:custGeom>
            <a:avLst/>
            <a:gdLst/>
            <a:ahLst/>
            <a:cxnLst/>
            <a:rect r="r" b="b" t="t" l="l"/>
            <a:pathLst>
              <a:path h="525006" w="2426497">
                <a:moveTo>
                  <a:pt x="0" y="0"/>
                </a:moveTo>
                <a:lnTo>
                  <a:pt x="2426497" y="0"/>
                </a:lnTo>
                <a:lnTo>
                  <a:pt x="2426497" y="525006"/>
                </a:lnTo>
                <a:lnTo>
                  <a:pt x="0" y="525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w="57150" cap="sq">
            <a:solidFill>
              <a:srgbClr val="004AAD"/>
            </a:solidFill>
            <a:prstDash val="solid"/>
            <a:miter/>
          </a:ln>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name="TextBox 17" id="17"/>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Amélioration du modèle (Résultats Undersampling)</a:t>
            </a:r>
          </a:p>
        </p:txBody>
      </p:sp>
      <p:sp>
        <p:nvSpPr>
          <p:cNvPr name="TextBox 18" id="18"/>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a:t>
            </a:r>
          </a:p>
        </p:txBody>
      </p:sp>
      <p:sp>
        <p:nvSpPr>
          <p:cNvPr name="Freeform 19" id="19"/>
          <p:cNvSpPr/>
          <p:nvPr/>
        </p:nvSpPr>
        <p:spPr>
          <a:xfrm flipH="false" flipV="false" rot="0">
            <a:off x="8548489" y="6637583"/>
            <a:ext cx="2426497" cy="525006"/>
          </a:xfrm>
          <a:custGeom>
            <a:avLst/>
            <a:gdLst/>
            <a:ahLst/>
            <a:cxnLst/>
            <a:rect r="r" b="b" t="t" l="l"/>
            <a:pathLst>
              <a:path h="525006" w="2426497">
                <a:moveTo>
                  <a:pt x="0" y="0"/>
                </a:moveTo>
                <a:lnTo>
                  <a:pt x="2426497" y="0"/>
                </a:lnTo>
                <a:lnTo>
                  <a:pt x="2426497" y="525006"/>
                </a:lnTo>
                <a:lnTo>
                  <a:pt x="0" y="525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w="57150" cap="sq">
            <a:solidFill>
              <a:srgbClr val="004AAD"/>
            </a:solidFill>
            <a:prstDash val="solid"/>
            <a:miter/>
          </a:ln>
        </p:spPr>
      </p:sp>
      <p:sp>
        <p:nvSpPr>
          <p:cNvPr name="Freeform 20" id="20"/>
          <p:cNvSpPr/>
          <p:nvPr/>
        </p:nvSpPr>
        <p:spPr>
          <a:xfrm flipH="false" flipV="false" rot="0">
            <a:off x="8548489" y="3215904"/>
            <a:ext cx="2426497" cy="525006"/>
          </a:xfrm>
          <a:custGeom>
            <a:avLst/>
            <a:gdLst/>
            <a:ahLst/>
            <a:cxnLst/>
            <a:rect r="r" b="b" t="t" l="l"/>
            <a:pathLst>
              <a:path h="525006" w="2426497">
                <a:moveTo>
                  <a:pt x="0" y="0"/>
                </a:moveTo>
                <a:lnTo>
                  <a:pt x="2426497" y="0"/>
                </a:lnTo>
                <a:lnTo>
                  <a:pt x="2426497" y="525006"/>
                </a:lnTo>
                <a:lnTo>
                  <a:pt x="0" y="525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w="57150" cap="sq">
            <a:solidFill>
              <a:srgbClr val="00BF63"/>
            </a:solidFill>
            <a:prstDash val="solid"/>
            <a:miter/>
          </a:ln>
        </p:spPr>
      </p:sp>
      <p:sp>
        <p:nvSpPr>
          <p:cNvPr name="Freeform 21" id="21"/>
          <p:cNvSpPr/>
          <p:nvPr/>
        </p:nvSpPr>
        <p:spPr>
          <a:xfrm flipH="false" flipV="false" rot="0">
            <a:off x="8548489" y="6198360"/>
            <a:ext cx="2426497" cy="525006"/>
          </a:xfrm>
          <a:custGeom>
            <a:avLst/>
            <a:gdLst/>
            <a:ahLst/>
            <a:cxnLst/>
            <a:rect r="r" b="b" t="t" l="l"/>
            <a:pathLst>
              <a:path h="525006" w="2426497">
                <a:moveTo>
                  <a:pt x="0" y="0"/>
                </a:moveTo>
                <a:lnTo>
                  <a:pt x="2426497" y="0"/>
                </a:lnTo>
                <a:lnTo>
                  <a:pt x="2426497" y="525006"/>
                </a:lnTo>
                <a:lnTo>
                  <a:pt x="0" y="525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w="57150" cap="sq">
            <a:solidFill>
              <a:srgbClr val="00BF63"/>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9" id="9"/>
          <p:cNvGrpSpPr/>
          <p:nvPr/>
        </p:nvGrpSpPr>
        <p:grpSpPr>
          <a:xfrm rot="0">
            <a:off x="3588877" y="301152"/>
            <a:ext cx="533746" cy="441092"/>
            <a:chOff x="0" y="0"/>
            <a:chExt cx="711662" cy="588123"/>
          </a:xfrm>
        </p:grpSpPr>
        <p:grpSp>
          <p:nvGrpSpPr>
            <p:cNvPr name="Group 10" id="10"/>
            <p:cNvGrpSpPr/>
            <p:nvPr/>
          </p:nvGrpSpPr>
          <p:grpSpPr>
            <a:xfrm rot="0">
              <a:off x="0" y="0"/>
              <a:ext cx="711662" cy="588123"/>
              <a:chOff x="0" y="0"/>
              <a:chExt cx="1047574" cy="865723"/>
            </a:xfrm>
          </p:grpSpPr>
          <p:sp>
            <p:nvSpPr>
              <p:cNvPr name="Freeform 11" id="11"/>
              <p:cNvSpPr/>
              <p:nvPr/>
            </p:nvSpPr>
            <p:spPr>
              <a:xfrm flipH="false" flipV="false" rot="0">
                <a:off x="0" y="0"/>
                <a:ext cx="1047574" cy="865723"/>
              </a:xfrm>
              <a:custGeom>
                <a:avLst/>
                <a:gdLst/>
                <a:ahLst/>
                <a:cxnLst/>
                <a:rect r="r" b="b" t="t" l="l"/>
                <a:pathLst>
                  <a:path h="865723" w="1047574">
                    <a:moveTo>
                      <a:pt x="523787" y="0"/>
                    </a:moveTo>
                    <a:cubicBezTo>
                      <a:pt x="234507" y="0"/>
                      <a:pt x="0" y="193799"/>
                      <a:pt x="0" y="432862"/>
                    </a:cubicBezTo>
                    <a:cubicBezTo>
                      <a:pt x="0" y="671925"/>
                      <a:pt x="234507" y="865723"/>
                      <a:pt x="523787" y="865723"/>
                    </a:cubicBezTo>
                    <a:cubicBezTo>
                      <a:pt x="813067" y="865723"/>
                      <a:pt x="1047574" y="671925"/>
                      <a:pt x="1047574" y="432862"/>
                    </a:cubicBezTo>
                    <a:cubicBezTo>
                      <a:pt x="1047574" y="193799"/>
                      <a:pt x="813067" y="0"/>
                      <a:pt x="523787" y="0"/>
                    </a:cubicBezTo>
                    <a:close/>
                  </a:path>
                </a:pathLst>
              </a:custGeom>
              <a:solidFill>
                <a:srgbClr val="000000"/>
              </a:solidFill>
            </p:spPr>
          </p:sp>
          <p:sp>
            <p:nvSpPr>
              <p:cNvPr name="TextBox 12" id="12"/>
              <p:cNvSpPr txBox="true"/>
              <p:nvPr/>
            </p:nvSpPr>
            <p:spPr>
              <a:xfrm>
                <a:off x="98210" y="4962"/>
                <a:ext cx="851154" cy="779600"/>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77537" y="-41701"/>
              <a:ext cx="356587" cy="563178"/>
            </a:xfrm>
            <a:prstGeom prst="rect">
              <a:avLst/>
            </a:prstGeom>
          </p:spPr>
          <p:txBody>
            <a:bodyPr anchor="t" rtlCol="false" tIns="0" lIns="0" bIns="0" rIns="0">
              <a:spAutoFit/>
            </a:bodyPr>
            <a:lstStyle/>
            <a:p>
              <a:pPr algn="ctr">
                <a:lnSpc>
                  <a:spcPts val="3362"/>
                </a:lnSpc>
              </a:pPr>
              <a:r>
                <a:rPr lang="en-US" sz="2401">
                  <a:solidFill>
                    <a:srgbClr val="FFFFFF"/>
                  </a:solidFill>
                  <a:latin typeface="Akzidenz-Grotesk"/>
                  <a:ea typeface="Akzidenz-Grotesk"/>
                  <a:cs typeface="Akzidenz-Grotesk"/>
                  <a:sym typeface="Akzidenz-Grotesk"/>
                </a:rPr>
                <a:t>IV</a:t>
              </a:r>
            </a:p>
          </p:txBody>
        </p:sp>
      </p:grpSp>
      <p:sp>
        <p:nvSpPr>
          <p:cNvPr name="Freeform 14" id="14"/>
          <p:cNvSpPr/>
          <p:nvPr/>
        </p:nvSpPr>
        <p:spPr>
          <a:xfrm flipH="false" flipV="false" rot="0">
            <a:off x="9144000" y="2774260"/>
            <a:ext cx="8800575" cy="5258344"/>
          </a:xfrm>
          <a:custGeom>
            <a:avLst/>
            <a:gdLst/>
            <a:ahLst/>
            <a:cxnLst/>
            <a:rect r="r" b="b" t="t" l="l"/>
            <a:pathLst>
              <a:path h="5258344" w="8800575">
                <a:moveTo>
                  <a:pt x="0" y="0"/>
                </a:moveTo>
                <a:lnTo>
                  <a:pt x="8800575" y="0"/>
                </a:lnTo>
                <a:lnTo>
                  <a:pt x="8800575" y="5258344"/>
                </a:lnTo>
                <a:lnTo>
                  <a:pt x="0" y="5258344"/>
                </a:lnTo>
                <a:lnTo>
                  <a:pt x="0" y="0"/>
                </a:lnTo>
                <a:close/>
              </a:path>
            </a:pathLst>
          </a:custGeom>
          <a:blipFill>
            <a:blip r:embed="rId6"/>
            <a:stretch>
              <a:fillRect l="0" t="0" r="0" b="0"/>
            </a:stretch>
          </a:blipFill>
        </p:spPr>
      </p:sp>
      <p:sp>
        <p:nvSpPr>
          <p:cNvPr name="Freeform 15" id="15"/>
          <p:cNvSpPr/>
          <p:nvPr/>
        </p:nvSpPr>
        <p:spPr>
          <a:xfrm flipH="false" flipV="false" rot="0">
            <a:off x="324975" y="2774260"/>
            <a:ext cx="8819025" cy="5258344"/>
          </a:xfrm>
          <a:custGeom>
            <a:avLst/>
            <a:gdLst/>
            <a:ahLst/>
            <a:cxnLst/>
            <a:rect r="r" b="b" t="t" l="l"/>
            <a:pathLst>
              <a:path h="5258344" w="8819025">
                <a:moveTo>
                  <a:pt x="0" y="0"/>
                </a:moveTo>
                <a:lnTo>
                  <a:pt x="8819025" y="0"/>
                </a:lnTo>
                <a:lnTo>
                  <a:pt x="8819025" y="5258344"/>
                </a:lnTo>
                <a:lnTo>
                  <a:pt x="0" y="5258344"/>
                </a:lnTo>
                <a:lnTo>
                  <a:pt x="0" y="0"/>
                </a:lnTo>
                <a:close/>
              </a:path>
            </a:pathLst>
          </a:custGeom>
          <a:blipFill>
            <a:blip r:embed="rId7"/>
            <a:stretch>
              <a:fillRect l="0" t="0" r="0" b="0"/>
            </a:stretch>
          </a:blipFill>
        </p:spPr>
      </p:sp>
      <p:grpSp>
        <p:nvGrpSpPr>
          <p:cNvPr name="Group 16" id="16"/>
          <p:cNvGrpSpPr/>
          <p:nvPr/>
        </p:nvGrpSpPr>
        <p:grpSpPr>
          <a:xfrm rot="0">
            <a:off x="14016371" y="6795016"/>
            <a:ext cx="1357887" cy="509481"/>
            <a:chOff x="0" y="0"/>
            <a:chExt cx="357633" cy="134184"/>
          </a:xfrm>
        </p:grpSpPr>
        <p:sp>
          <p:nvSpPr>
            <p:cNvPr name="Freeform 17" id="17"/>
            <p:cNvSpPr/>
            <p:nvPr/>
          </p:nvSpPr>
          <p:spPr>
            <a:xfrm flipH="false" flipV="false" rot="0">
              <a:off x="0" y="0"/>
              <a:ext cx="357633" cy="134184"/>
            </a:xfrm>
            <a:custGeom>
              <a:avLst/>
              <a:gdLst/>
              <a:ahLst/>
              <a:cxnLst/>
              <a:rect r="r" b="b" t="t" l="l"/>
              <a:pathLst>
                <a:path h="134184" w="357633">
                  <a:moveTo>
                    <a:pt x="0" y="0"/>
                  </a:moveTo>
                  <a:lnTo>
                    <a:pt x="357633" y="0"/>
                  </a:lnTo>
                  <a:lnTo>
                    <a:pt x="357633" y="134184"/>
                  </a:lnTo>
                  <a:lnTo>
                    <a:pt x="0" y="134184"/>
                  </a:lnTo>
                  <a:close/>
                </a:path>
              </a:pathLst>
            </a:custGeom>
            <a:solidFill>
              <a:srgbClr val="E9DFCF"/>
            </a:solidFill>
          </p:spPr>
        </p:sp>
        <p:sp>
          <p:nvSpPr>
            <p:cNvPr name="TextBox 18" id="18"/>
            <p:cNvSpPr txBox="true"/>
            <p:nvPr/>
          </p:nvSpPr>
          <p:spPr>
            <a:xfrm>
              <a:off x="0" y="-57150"/>
              <a:ext cx="357633" cy="191334"/>
            </a:xfrm>
            <a:prstGeom prst="rect">
              <a:avLst/>
            </a:prstGeom>
          </p:spPr>
          <p:txBody>
            <a:bodyPr anchor="ctr" rtlCol="false" tIns="50800" lIns="50800" bIns="50800" rIns="50800"/>
            <a:lstStyle/>
            <a:p>
              <a:pPr algn="l">
                <a:lnSpc>
                  <a:spcPts val="1820"/>
                </a:lnSpc>
              </a:pPr>
              <a:r>
                <a:rPr lang="en-US" sz="1300">
                  <a:solidFill>
                    <a:srgbClr val="000000"/>
                  </a:solidFill>
                  <a:latin typeface="Akzidenz-Grotesk"/>
                  <a:ea typeface="Akzidenz-Grotesk"/>
                  <a:cs typeface="Akzidenz-Grotesk"/>
                  <a:sym typeface="Akzidenz-Grotesk"/>
                </a:rPr>
                <a:t>32 Features / 63</a:t>
              </a:r>
            </a:p>
          </p:txBody>
        </p:sp>
      </p:grpSp>
      <p:sp>
        <p:nvSpPr>
          <p:cNvPr name="Freeform 19" id="19"/>
          <p:cNvSpPr/>
          <p:nvPr/>
        </p:nvSpPr>
        <p:spPr>
          <a:xfrm flipH="false" flipV="false" rot="0">
            <a:off x="13879396" y="3468282"/>
            <a:ext cx="37407" cy="4114800"/>
          </a:xfrm>
          <a:custGeom>
            <a:avLst/>
            <a:gdLst/>
            <a:ahLst/>
            <a:cxnLst/>
            <a:rect r="r" b="b" t="t" l="l"/>
            <a:pathLst>
              <a:path h="4114800" w="37407">
                <a:moveTo>
                  <a:pt x="0" y="0"/>
                </a:moveTo>
                <a:lnTo>
                  <a:pt x="37408" y="0"/>
                </a:lnTo>
                <a:lnTo>
                  <a:pt x="374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name="TextBox 21" id="21"/>
          <p:cNvSpPr txBox="true"/>
          <p:nvPr/>
        </p:nvSpPr>
        <p:spPr>
          <a:xfrm rot="0">
            <a:off x="4876963" y="1049657"/>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importance globales</a:t>
            </a:r>
          </a:p>
        </p:txBody>
      </p:sp>
      <p:sp>
        <p:nvSpPr>
          <p:cNvPr name="TextBox 22" id="22"/>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OPTIMISATION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533746" cy="457602"/>
            <a:chOff x="0" y="0"/>
            <a:chExt cx="711662" cy="610136"/>
          </a:xfrm>
        </p:grpSpPr>
        <p:grpSp>
          <p:nvGrpSpPr>
            <p:cNvPr name="Group 10" id="10"/>
            <p:cNvGrpSpPr/>
            <p:nvPr/>
          </p:nvGrpSpPr>
          <p:grpSpPr>
            <a:xfrm rot="0">
              <a:off x="0" y="0"/>
              <a:ext cx="711662" cy="610136"/>
              <a:chOff x="0" y="0"/>
              <a:chExt cx="1047574" cy="898127"/>
            </a:xfrm>
          </p:grpSpPr>
          <p:sp>
            <p:nvSpPr>
              <p:cNvPr name="Freeform 11" id="11"/>
              <p:cNvSpPr/>
              <p:nvPr/>
            </p:nvSpPr>
            <p:spPr>
              <a:xfrm flipH="false" flipV="false" rot="0">
                <a:off x="0" y="0"/>
                <a:ext cx="1047574" cy="898127"/>
              </a:xfrm>
              <a:custGeom>
                <a:avLst/>
                <a:gdLst/>
                <a:ahLst/>
                <a:cxnLst/>
                <a:rect r="r" b="b" t="t" l="l"/>
                <a:pathLst>
                  <a:path h="898127" w="1047574">
                    <a:moveTo>
                      <a:pt x="523787" y="0"/>
                    </a:moveTo>
                    <a:cubicBezTo>
                      <a:pt x="234507" y="0"/>
                      <a:pt x="0" y="201053"/>
                      <a:pt x="0" y="449064"/>
                    </a:cubicBezTo>
                    <a:cubicBezTo>
                      <a:pt x="0" y="697075"/>
                      <a:pt x="234507" y="898127"/>
                      <a:pt x="523787" y="898127"/>
                    </a:cubicBezTo>
                    <a:cubicBezTo>
                      <a:pt x="813067" y="898127"/>
                      <a:pt x="1047574" y="697075"/>
                      <a:pt x="1047574" y="449064"/>
                    </a:cubicBezTo>
                    <a:cubicBezTo>
                      <a:pt x="1047574" y="201053"/>
                      <a:pt x="813067" y="0"/>
                      <a:pt x="523787" y="0"/>
                    </a:cubicBezTo>
                    <a:close/>
                  </a:path>
                </a:pathLst>
              </a:custGeom>
              <a:solidFill>
                <a:srgbClr val="000000"/>
              </a:solidFill>
            </p:spPr>
          </p:sp>
          <p:sp>
            <p:nvSpPr>
              <p:cNvPr name="TextBox 12" id="12"/>
              <p:cNvSpPr txBox="true"/>
              <p:nvPr/>
            </p:nvSpPr>
            <p:spPr>
              <a:xfrm>
                <a:off x="98210" y="7999"/>
                <a:ext cx="851154"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77537" y="-60751"/>
              <a:ext cx="356587" cy="604242"/>
            </a:xfrm>
            <a:prstGeom prst="rect">
              <a:avLst/>
            </a:prstGeom>
          </p:spPr>
          <p:txBody>
            <a:bodyPr anchor="t" rtlCol="false" tIns="0" lIns="0" bIns="0" rIns="0">
              <a:spAutoFit/>
            </a:bodyPr>
            <a:lstStyle/>
            <a:p>
              <a:pPr algn="ctr">
                <a:lnSpc>
                  <a:spcPts val="3502"/>
                </a:lnSpc>
              </a:pPr>
              <a:r>
                <a:rPr lang="en-US" sz="2501">
                  <a:solidFill>
                    <a:srgbClr val="FFFFFF"/>
                  </a:solidFill>
                  <a:latin typeface="Akzidenz-Grotesk"/>
                  <a:ea typeface="Akzidenz-Grotesk"/>
                  <a:cs typeface="Akzidenz-Grotesk"/>
                  <a:sym typeface="Akzidenz-Grotesk"/>
                </a:rPr>
                <a:t>IV</a:t>
              </a:r>
            </a:p>
          </p:txBody>
        </p:sp>
      </p:grpSp>
      <p:sp>
        <p:nvSpPr>
          <p:cNvPr name="Freeform 14" id="14"/>
          <p:cNvSpPr/>
          <p:nvPr/>
        </p:nvSpPr>
        <p:spPr>
          <a:xfrm flipH="false" flipV="false" rot="0">
            <a:off x="3588877" y="2356869"/>
            <a:ext cx="10430579" cy="7203056"/>
          </a:xfrm>
          <a:custGeom>
            <a:avLst/>
            <a:gdLst/>
            <a:ahLst/>
            <a:cxnLst/>
            <a:rect r="r" b="b" t="t" l="l"/>
            <a:pathLst>
              <a:path h="7203056" w="10430579">
                <a:moveTo>
                  <a:pt x="0" y="0"/>
                </a:moveTo>
                <a:lnTo>
                  <a:pt x="10430580" y="0"/>
                </a:lnTo>
                <a:lnTo>
                  <a:pt x="10430580" y="7203056"/>
                </a:lnTo>
                <a:lnTo>
                  <a:pt x="0" y="7203056"/>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name="TextBox 16" id="16"/>
          <p:cNvSpPr txBox="true"/>
          <p:nvPr/>
        </p:nvSpPr>
        <p:spPr>
          <a:xfrm rot="0">
            <a:off x="4876963" y="1049657"/>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Modélisation sur les features importance</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OPTIMISATION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9" id="9"/>
          <p:cNvGrpSpPr/>
          <p:nvPr/>
        </p:nvGrpSpPr>
        <p:grpSpPr>
          <a:xfrm rot="0">
            <a:off x="3588877" y="301152"/>
            <a:ext cx="533746" cy="490168"/>
            <a:chOff x="0" y="0"/>
            <a:chExt cx="711662" cy="653558"/>
          </a:xfrm>
        </p:grpSpPr>
        <p:grpSp>
          <p:nvGrpSpPr>
            <p:cNvPr name="Group 10" id="10"/>
            <p:cNvGrpSpPr/>
            <p:nvPr/>
          </p:nvGrpSpPr>
          <p:grpSpPr>
            <a:xfrm rot="0">
              <a:off x="0" y="0"/>
              <a:ext cx="711662" cy="610136"/>
              <a:chOff x="0" y="0"/>
              <a:chExt cx="1047574" cy="898127"/>
            </a:xfrm>
          </p:grpSpPr>
          <p:sp>
            <p:nvSpPr>
              <p:cNvPr name="Freeform 11" id="11"/>
              <p:cNvSpPr/>
              <p:nvPr/>
            </p:nvSpPr>
            <p:spPr>
              <a:xfrm flipH="false" flipV="false" rot="0">
                <a:off x="0" y="0"/>
                <a:ext cx="1047574" cy="898127"/>
              </a:xfrm>
              <a:custGeom>
                <a:avLst/>
                <a:gdLst/>
                <a:ahLst/>
                <a:cxnLst/>
                <a:rect r="r" b="b" t="t" l="l"/>
                <a:pathLst>
                  <a:path h="898127" w="1047574">
                    <a:moveTo>
                      <a:pt x="523787" y="0"/>
                    </a:moveTo>
                    <a:cubicBezTo>
                      <a:pt x="234507" y="0"/>
                      <a:pt x="0" y="201053"/>
                      <a:pt x="0" y="449064"/>
                    </a:cubicBezTo>
                    <a:cubicBezTo>
                      <a:pt x="0" y="697075"/>
                      <a:pt x="234507" y="898127"/>
                      <a:pt x="523787" y="898127"/>
                    </a:cubicBezTo>
                    <a:cubicBezTo>
                      <a:pt x="813067" y="898127"/>
                      <a:pt x="1047574" y="697075"/>
                      <a:pt x="1047574" y="449064"/>
                    </a:cubicBezTo>
                    <a:cubicBezTo>
                      <a:pt x="1047574" y="201053"/>
                      <a:pt x="813067" y="0"/>
                      <a:pt x="523787" y="0"/>
                    </a:cubicBezTo>
                    <a:close/>
                  </a:path>
                </a:pathLst>
              </a:custGeom>
              <a:solidFill>
                <a:srgbClr val="000000"/>
              </a:solidFill>
            </p:spPr>
          </p:sp>
          <p:sp>
            <p:nvSpPr>
              <p:cNvPr name="TextBox 12" id="12"/>
              <p:cNvSpPr txBox="true"/>
              <p:nvPr/>
            </p:nvSpPr>
            <p:spPr>
              <a:xfrm>
                <a:off x="98210" y="7999"/>
                <a:ext cx="851154"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77537" y="-79801"/>
              <a:ext cx="356587" cy="733359"/>
            </a:xfrm>
            <a:prstGeom prst="rect">
              <a:avLst/>
            </a:prstGeom>
          </p:spPr>
          <p:txBody>
            <a:bodyPr anchor="t" rtlCol="false" tIns="0" lIns="0" bIns="0" rIns="0">
              <a:spAutoFit/>
            </a:bodyPr>
            <a:lstStyle/>
            <a:p>
              <a:pPr algn="ctr">
                <a:lnSpc>
                  <a:spcPts val="4202"/>
                </a:lnSpc>
              </a:pPr>
              <a:r>
                <a:rPr lang="en-US" sz="3001">
                  <a:solidFill>
                    <a:srgbClr val="FFFFFF"/>
                  </a:solidFill>
                  <a:latin typeface="Akzidenz-Grotesk"/>
                  <a:ea typeface="Akzidenz-Grotesk"/>
                  <a:cs typeface="Akzidenz-Grotesk"/>
                  <a:sym typeface="Akzidenz-Grotesk"/>
                </a:rPr>
                <a:t>V</a:t>
              </a:r>
            </a:p>
          </p:txBody>
        </p:sp>
      </p:grpSp>
      <p:sp>
        <p:nvSpPr>
          <p:cNvPr name="Freeform 14" id="14"/>
          <p:cNvSpPr/>
          <p:nvPr/>
        </p:nvSpPr>
        <p:spPr>
          <a:xfrm flipH="false" flipV="false" rot="0">
            <a:off x="5775130" y="2019485"/>
            <a:ext cx="8425004" cy="7812661"/>
          </a:xfrm>
          <a:custGeom>
            <a:avLst/>
            <a:gdLst/>
            <a:ahLst/>
            <a:cxnLst/>
            <a:rect r="r" b="b" t="t" l="l"/>
            <a:pathLst>
              <a:path h="7812661" w="8425004">
                <a:moveTo>
                  <a:pt x="0" y="0"/>
                </a:moveTo>
                <a:lnTo>
                  <a:pt x="8425004" y="0"/>
                </a:lnTo>
                <a:lnTo>
                  <a:pt x="8425004" y="7812661"/>
                </a:lnTo>
                <a:lnTo>
                  <a:pt x="0" y="7812661"/>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name="TextBox 16" id="16"/>
          <p:cNvSpPr txBox="true"/>
          <p:nvPr/>
        </p:nvSpPr>
        <p:spPr>
          <a:xfrm rot="0">
            <a:off x="4876963" y="1049657"/>
            <a:ext cx="10024338"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Observation générale (impact générale risque départ)</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SHAP</a:t>
            </a:r>
          </a:p>
        </p:txBody>
      </p:sp>
      <p:sp>
        <p:nvSpPr>
          <p:cNvPr name="TextBox 18" id="18"/>
          <p:cNvSpPr txBox="true"/>
          <p:nvPr/>
        </p:nvSpPr>
        <p:spPr>
          <a:xfrm rot="0">
            <a:off x="234507" y="2680458"/>
            <a:ext cx="4876963" cy="4028440"/>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Akzidenz-Grotesk"/>
                <a:ea typeface="Akzidenz-Grotesk"/>
                <a:cs typeface="Akzidenz-Grotesk"/>
                <a:sym typeface="Akzidenz-Grotesk"/>
              </a:rPr>
              <a:t>➕ à droi</a:t>
            </a:r>
            <a:r>
              <a:rPr lang="en-US" sz="1900">
                <a:solidFill>
                  <a:srgbClr val="000000"/>
                </a:solidFill>
                <a:latin typeface="Akzidenz-Grotesk"/>
                <a:ea typeface="Akzidenz-Grotesk"/>
                <a:cs typeface="Akzidenz-Grotesk"/>
                <a:sym typeface="Akzidenz-Grotesk"/>
              </a:rPr>
              <a:t>te : la variable augmente la probabilité de départ (classe 1).</a:t>
            </a:r>
          </a:p>
          <a:p>
            <a:pPr algn="l">
              <a:lnSpc>
                <a:spcPts val="2660"/>
              </a:lnSpc>
              <a:spcBef>
                <a:spcPct val="0"/>
              </a:spcBef>
            </a:pPr>
          </a:p>
          <a:p>
            <a:pPr algn="l">
              <a:lnSpc>
                <a:spcPts val="2660"/>
              </a:lnSpc>
              <a:spcBef>
                <a:spcPct val="0"/>
              </a:spcBef>
            </a:pPr>
            <a:r>
              <a:rPr lang="en-US" sz="1900">
                <a:solidFill>
                  <a:srgbClr val="000000"/>
                </a:solidFill>
                <a:latin typeface="Akzidenz-Grotesk"/>
                <a:ea typeface="Akzidenz-Grotesk"/>
                <a:cs typeface="Akzidenz-Grotesk"/>
                <a:sym typeface="Akzidenz-Grotesk"/>
              </a:rPr>
              <a:t>➖ à gauche : la variable réduit la probabilité de départ (donc favorise la classe 0 = rester).</a:t>
            </a:r>
          </a:p>
          <a:p>
            <a:pPr algn="l">
              <a:lnSpc>
                <a:spcPts val="2660"/>
              </a:lnSpc>
              <a:spcBef>
                <a:spcPct val="0"/>
              </a:spcBef>
            </a:pPr>
          </a:p>
          <a:p>
            <a:pPr algn="l">
              <a:lnSpc>
                <a:spcPts val="2660"/>
              </a:lnSpc>
              <a:spcBef>
                <a:spcPct val="0"/>
              </a:spcBef>
            </a:pPr>
            <a:r>
              <a:rPr lang="en-US" sz="1900">
                <a:solidFill>
                  <a:srgbClr val="000000"/>
                </a:solidFill>
                <a:latin typeface="Akzidenz-Grotesk"/>
                <a:ea typeface="Akzidenz-Grotesk"/>
                <a:cs typeface="Akzidenz-Grotesk"/>
                <a:sym typeface="Akzidenz-Grotesk"/>
              </a:rPr>
              <a:t>Couleurs (valeur de la variable) :</a:t>
            </a:r>
          </a:p>
          <a:p>
            <a:pPr algn="l">
              <a:lnSpc>
                <a:spcPts val="2660"/>
              </a:lnSpc>
              <a:spcBef>
                <a:spcPct val="0"/>
              </a:spcBef>
            </a:pPr>
          </a:p>
          <a:p>
            <a:pPr algn="l">
              <a:lnSpc>
                <a:spcPts val="2660"/>
              </a:lnSpc>
              <a:spcBef>
                <a:spcPct val="0"/>
              </a:spcBef>
            </a:pPr>
            <a:r>
              <a:rPr lang="en-US" sz="1900">
                <a:solidFill>
                  <a:srgbClr val="000000"/>
                </a:solidFill>
                <a:latin typeface="Akzidenz-Grotesk"/>
                <a:ea typeface="Akzidenz-Grotesk"/>
                <a:cs typeface="Akzidenz-Grotesk"/>
                <a:sym typeface="Akzidenz-Grotesk"/>
              </a:rPr>
              <a:t>🔴 = valeur élevée de la variable</a:t>
            </a:r>
          </a:p>
          <a:p>
            <a:pPr algn="l">
              <a:lnSpc>
                <a:spcPts val="2660"/>
              </a:lnSpc>
              <a:spcBef>
                <a:spcPct val="0"/>
              </a:spcBef>
            </a:pPr>
          </a:p>
          <a:p>
            <a:pPr algn="l">
              <a:lnSpc>
                <a:spcPts val="2660"/>
              </a:lnSpc>
              <a:spcBef>
                <a:spcPct val="0"/>
              </a:spcBef>
            </a:pPr>
            <a:r>
              <a:rPr lang="en-US" sz="1900">
                <a:solidFill>
                  <a:srgbClr val="000000"/>
                </a:solidFill>
                <a:latin typeface="Akzidenz-Grotesk"/>
                <a:ea typeface="Akzidenz-Grotesk"/>
                <a:cs typeface="Akzidenz-Grotesk"/>
                <a:sym typeface="Akzidenz-Grotesk"/>
              </a:rPr>
              <a:t>🔵 = valeur faible de la variable</a:t>
            </a:r>
          </a:p>
          <a:p>
            <a:pPr algn="l">
              <a:lnSpc>
                <a:spcPts val="266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533746" cy="490168"/>
            <a:chOff x="0" y="0"/>
            <a:chExt cx="711662" cy="653558"/>
          </a:xfrm>
        </p:grpSpPr>
        <p:grpSp>
          <p:nvGrpSpPr>
            <p:cNvPr name="Group 10" id="10"/>
            <p:cNvGrpSpPr/>
            <p:nvPr/>
          </p:nvGrpSpPr>
          <p:grpSpPr>
            <a:xfrm rot="0">
              <a:off x="0" y="0"/>
              <a:ext cx="711662" cy="610136"/>
              <a:chOff x="0" y="0"/>
              <a:chExt cx="1047574" cy="898127"/>
            </a:xfrm>
          </p:grpSpPr>
          <p:sp>
            <p:nvSpPr>
              <p:cNvPr name="Freeform 11" id="11"/>
              <p:cNvSpPr/>
              <p:nvPr/>
            </p:nvSpPr>
            <p:spPr>
              <a:xfrm flipH="false" flipV="false" rot="0">
                <a:off x="0" y="0"/>
                <a:ext cx="1047574" cy="898127"/>
              </a:xfrm>
              <a:custGeom>
                <a:avLst/>
                <a:gdLst/>
                <a:ahLst/>
                <a:cxnLst/>
                <a:rect r="r" b="b" t="t" l="l"/>
                <a:pathLst>
                  <a:path h="898127" w="1047574">
                    <a:moveTo>
                      <a:pt x="523787" y="0"/>
                    </a:moveTo>
                    <a:cubicBezTo>
                      <a:pt x="234507" y="0"/>
                      <a:pt x="0" y="201053"/>
                      <a:pt x="0" y="449064"/>
                    </a:cubicBezTo>
                    <a:cubicBezTo>
                      <a:pt x="0" y="697075"/>
                      <a:pt x="234507" y="898127"/>
                      <a:pt x="523787" y="898127"/>
                    </a:cubicBezTo>
                    <a:cubicBezTo>
                      <a:pt x="813067" y="898127"/>
                      <a:pt x="1047574" y="697075"/>
                      <a:pt x="1047574" y="449064"/>
                    </a:cubicBezTo>
                    <a:cubicBezTo>
                      <a:pt x="1047574" y="201053"/>
                      <a:pt x="813067" y="0"/>
                      <a:pt x="523787" y="0"/>
                    </a:cubicBezTo>
                    <a:close/>
                  </a:path>
                </a:pathLst>
              </a:custGeom>
              <a:solidFill>
                <a:srgbClr val="000000"/>
              </a:solidFill>
            </p:spPr>
          </p:sp>
          <p:sp>
            <p:nvSpPr>
              <p:cNvPr name="TextBox 12" id="12"/>
              <p:cNvSpPr txBox="true"/>
              <p:nvPr/>
            </p:nvSpPr>
            <p:spPr>
              <a:xfrm>
                <a:off x="98210" y="7999"/>
                <a:ext cx="851154"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77537" y="-79801"/>
              <a:ext cx="356587" cy="733359"/>
            </a:xfrm>
            <a:prstGeom prst="rect">
              <a:avLst/>
            </a:prstGeom>
          </p:spPr>
          <p:txBody>
            <a:bodyPr anchor="t" rtlCol="false" tIns="0" lIns="0" bIns="0" rIns="0">
              <a:spAutoFit/>
            </a:bodyPr>
            <a:lstStyle/>
            <a:p>
              <a:pPr algn="ctr">
                <a:lnSpc>
                  <a:spcPts val="4202"/>
                </a:lnSpc>
              </a:pPr>
              <a:r>
                <a:rPr lang="en-US" sz="3001">
                  <a:solidFill>
                    <a:srgbClr val="FFFFFF"/>
                  </a:solidFill>
                  <a:latin typeface="Akzidenz-Grotesk"/>
                  <a:ea typeface="Akzidenz-Grotesk"/>
                  <a:cs typeface="Akzidenz-Grotesk"/>
                  <a:sym typeface="Akzidenz-Grotesk"/>
                </a:rPr>
                <a:t>V</a:t>
              </a:r>
            </a:p>
          </p:txBody>
        </p:sp>
      </p:grpSp>
      <p:sp>
        <p:nvSpPr>
          <p:cNvPr name="Freeform 14" id="14"/>
          <p:cNvSpPr/>
          <p:nvPr/>
        </p:nvSpPr>
        <p:spPr>
          <a:xfrm flipH="false" flipV="false" rot="0">
            <a:off x="3493371" y="2442621"/>
            <a:ext cx="11301259" cy="6229819"/>
          </a:xfrm>
          <a:custGeom>
            <a:avLst/>
            <a:gdLst/>
            <a:ahLst/>
            <a:cxnLst/>
            <a:rect r="r" b="b" t="t" l="l"/>
            <a:pathLst>
              <a:path h="6229819" w="11301259">
                <a:moveTo>
                  <a:pt x="0" y="0"/>
                </a:moveTo>
                <a:lnTo>
                  <a:pt x="11301258" y="0"/>
                </a:lnTo>
                <a:lnTo>
                  <a:pt x="11301258" y="6229819"/>
                </a:lnTo>
                <a:lnTo>
                  <a:pt x="0" y="6229819"/>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name="TextBox 16" id="16"/>
          <p:cNvSpPr txBox="true"/>
          <p:nvPr/>
        </p:nvSpPr>
        <p:spPr>
          <a:xfrm rot="0">
            <a:off x="4876963" y="1049657"/>
            <a:ext cx="10024338"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Observation locale (impact sur un cas particulier)</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SHAP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685204" y="545788"/>
            <a:ext cx="14496158" cy="9195423"/>
            <a:chOff x="0" y="0"/>
            <a:chExt cx="3817918" cy="2421840"/>
          </a:xfrm>
        </p:grpSpPr>
        <p:sp>
          <p:nvSpPr>
            <p:cNvPr name="Freeform 3" id="3"/>
            <p:cNvSpPr/>
            <p:nvPr/>
          </p:nvSpPr>
          <p:spPr>
            <a:xfrm flipH="false" flipV="false" rot="0">
              <a:off x="0" y="0"/>
              <a:ext cx="3817918" cy="2421840"/>
            </a:xfrm>
            <a:custGeom>
              <a:avLst/>
              <a:gdLst/>
              <a:ahLst/>
              <a:cxnLst/>
              <a:rect r="r" b="b" t="t" l="l"/>
              <a:pathLst>
                <a:path h="2421840" w="3817918">
                  <a:moveTo>
                    <a:pt x="0" y="0"/>
                  </a:moveTo>
                  <a:lnTo>
                    <a:pt x="3817918" y="0"/>
                  </a:lnTo>
                  <a:lnTo>
                    <a:pt x="3817918" y="2421840"/>
                  </a:lnTo>
                  <a:lnTo>
                    <a:pt x="0" y="2421840"/>
                  </a:lnTo>
                  <a:close/>
                </a:path>
              </a:pathLst>
            </a:custGeom>
            <a:solidFill>
              <a:srgbClr val="FFFFFF"/>
            </a:solidFill>
            <a:ln w="9525" cap="sq">
              <a:solidFill>
                <a:srgbClr val="000000"/>
              </a:solidFill>
              <a:prstDash val="solid"/>
              <a:miter/>
            </a:ln>
          </p:spPr>
        </p:sp>
        <p:sp>
          <p:nvSpPr>
            <p:cNvPr name="TextBox 4" id="4"/>
            <p:cNvSpPr txBox="true"/>
            <p:nvPr/>
          </p:nvSpPr>
          <p:spPr>
            <a:xfrm>
              <a:off x="0" y="-38100"/>
              <a:ext cx="3817918" cy="2459940"/>
            </a:xfrm>
            <a:prstGeom prst="rect">
              <a:avLst/>
            </a:prstGeom>
          </p:spPr>
          <p:txBody>
            <a:bodyPr anchor="ctr" rtlCol="false" tIns="50800" lIns="50800" bIns="50800" rIns="50800"/>
            <a:lstStyle/>
            <a:p>
              <a:pPr algn="ctr">
                <a:lnSpc>
                  <a:spcPts val="2348"/>
                </a:lnSpc>
              </a:pPr>
            </a:p>
          </p:txBody>
        </p:sp>
      </p:grpSp>
      <p:sp>
        <p:nvSpPr>
          <p:cNvPr name="TextBox 5" id="5"/>
          <p:cNvSpPr txBox="true"/>
          <p:nvPr/>
        </p:nvSpPr>
        <p:spPr>
          <a:xfrm rot="0">
            <a:off x="5617008" y="1047750"/>
            <a:ext cx="6819588" cy="512445"/>
          </a:xfrm>
          <a:prstGeom prst="rect">
            <a:avLst/>
          </a:prstGeom>
        </p:spPr>
        <p:txBody>
          <a:bodyPr anchor="t" rtlCol="false" tIns="0" lIns="0" bIns="0" rIns="0">
            <a:spAutoFit/>
          </a:bodyPr>
          <a:lstStyle/>
          <a:p>
            <a:pPr algn="ctr">
              <a:lnSpc>
                <a:spcPts val="3990"/>
              </a:lnSpc>
            </a:pPr>
            <a:r>
              <a:rPr lang="en-US" b="true" sz="3500">
                <a:solidFill>
                  <a:srgbClr val="000000"/>
                </a:solidFill>
                <a:latin typeface="Neue Machina Ultra-Bold"/>
                <a:ea typeface="Neue Machina Ultra-Bold"/>
                <a:cs typeface="Neue Machina Ultra-Bold"/>
                <a:sym typeface="Neue Machina Ultra-Bold"/>
              </a:rPr>
              <a:t>SOMMAIRE</a:t>
            </a:r>
          </a:p>
        </p:txBody>
      </p:sp>
      <p:grpSp>
        <p:nvGrpSpPr>
          <p:cNvPr name="Group 6" id="6"/>
          <p:cNvGrpSpPr/>
          <p:nvPr/>
        </p:nvGrpSpPr>
        <p:grpSpPr>
          <a:xfrm rot="0">
            <a:off x="5308490" y="1823980"/>
            <a:ext cx="305984" cy="331703"/>
            <a:chOff x="0" y="0"/>
            <a:chExt cx="407979" cy="442270"/>
          </a:xfrm>
        </p:grpSpPr>
        <p:grpSp>
          <p:nvGrpSpPr>
            <p:cNvPr name="Group 7" id="7"/>
            <p:cNvGrpSpPr/>
            <p:nvPr/>
          </p:nvGrpSpPr>
          <p:grpSpPr>
            <a:xfrm rot="0">
              <a:off x="0" y="0"/>
              <a:ext cx="407979" cy="407086"/>
              <a:chOff x="0" y="0"/>
              <a:chExt cx="900098" cy="898127"/>
            </a:xfrm>
          </p:grpSpPr>
          <p:sp>
            <p:nvSpPr>
              <p:cNvPr name="Freeform 8" id="8"/>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9" id="9"/>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0" id="10"/>
            <p:cNvSpPr txBox="true"/>
            <p:nvPr/>
          </p:nvSpPr>
          <p:spPr>
            <a:xfrm rot="0">
              <a:off x="101778" y="-46827"/>
              <a:ext cx="204423" cy="489097"/>
            </a:xfrm>
            <a:prstGeom prst="rect">
              <a:avLst/>
            </a:prstGeom>
          </p:spPr>
          <p:txBody>
            <a:bodyPr anchor="t" rtlCol="false" tIns="0" lIns="0" bIns="0" rIns="0">
              <a:spAutoFit/>
            </a:bodyPr>
            <a:lstStyle/>
            <a:p>
              <a:pPr algn="ctr">
                <a:lnSpc>
                  <a:spcPts val="2897"/>
                </a:lnSpc>
              </a:pPr>
              <a:r>
                <a:rPr lang="en-US" sz="2069">
                  <a:solidFill>
                    <a:srgbClr val="FFFFFF"/>
                  </a:solidFill>
                  <a:latin typeface="Akzidenz-Grotesk"/>
                  <a:ea typeface="Akzidenz-Grotesk"/>
                  <a:cs typeface="Akzidenz-Grotesk"/>
                  <a:sym typeface="Akzidenz-Grotesk"/>
                </a:rPr>
                <a:t>I</a:t>
              </a:r>
            </a:p>
          </p:txBody>
        </p:sp>
      </p:grpSp>
      <p:sp>
        <p:nvSpPr>
          <p:cNvPr name="TextBox 11" id="11"/>
          <p:cNvSpPr txBox="true"/>
          <p:nvPr/>
        </p:nvSpPr>
        <p:spPr>
          <a:xfrm rot="0">
            <a:off x="5193595" y="3559746"/>
            <a:ext cx="229791" cy="587960"/>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2</a:t>
            </a:r>
          </a:p>
        </p:txBody>
      </p:sp>
      <p:sp>
        <p:nvSpPr>
          <p:cNvPr name="Freeform 12" id="12"/>
          <p:cNvSpPr/>
          <p:nvPr/>
        </p:nvSpPr>
        <p:spPr>
          <a:xfrm flipH="false" flipV="false" rot="-1934702">
            <a:off x="-107839" y="-219926"/>
            <a:ext cx="5211797" cy="3621355"/>
          </a:xfrm>
          <a:custGeom>
            <a:avLst/>
            <a:gdLst/>
            <a:ahLst/>
            <a:cxnLst/>
            <a:rect r="r" b="b" t="t" l="l"/>
            <a:pathLst>
              <a:path h="3621355" w="5211797">
                <a:moveTo>
                  <a:pt x="0" y="0"/>
                </a:moveTo>
                <a:lnTo>
                  <a:pt x="5211797" y="0"/>
                </a:lnTo>
                <a:lnTo>
                  <a:pt x="5211797" y="3621355"/>
                </a:lnTo>
                <a:lnTo>
                  <a:pt x="0" y="3621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5314845" y="2990212"/>
            <a:ext cx="305984" cy="331703"/>
            <a:chOff x="0" y="0"/>
            <a:chExt cx="407979" cy="442270"/>
          </a:xfrm>
        </p:grpSpPr>
        <p:grpSp>
          <p:nvGrpSpPr>
            <p:cNvPr name="Group 14" id="14"/>
            <p:cNvGrpSpPr/>
            <p:nvPr/>
          </p:nvGrpSpPr>
          <p:grpSpPr>
            <a:xfrm rot="0">
              <a:off x="0" y="0"/>
              <a:ext cx="407979" cy="407086"/>
              <a:chOff x="0" y="0"/>
              <a:chExt cx="900098" cy="898127"/>
            </a:xfrm>
          </p:grpSpPr>
          <p:sp>
            <p:nvSpPr>
              <p:cNvPr name="Freeform 15" id="15"/>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6" id="16"/>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7" id="17"/>
            <p:cNvSpPr txBox="true"/>
            <p:nvPr/>
          </p:nvSpPr>
          <p:spPr>
            <a:xfrm rot="0">
              <a:off x="101778" y="-46827"/>
              <a:ext cx="204423" cy="489097"/>
            </a:xfrm>
            <a:prstGeom prst="rect">
              <a:avLst/>
            </a:prstGeom>
          </p:spPr>
          <p:txBody>
            <a:bodyPr anchor="t" rtlCol="false" tIns="0" lIns="0" bIns="0" rIns="0">
              <a:spAutoFit/>
            </a:bodyPr>
            <a:lstStyle/>
            <a:p>
              <a:pPr algn="ctr">
                <a:lnSpc>
                  <a:spcPts val="2897"/>
                </a:lnSpc>
              </a:pPr>
              <a:r>
                <a:rPr lang="en-US" sz="2069">
                  <a:solidFill>
                    <a:srgbClr val="FFFFFF"/>
                  </a:solidFill>
                  <a:latin typeface="Akzidenz-Grotesk"/>
                  <a:ea typeface="Akzidenz-Grotesk"/>
                  <a:cs typeface="Akzidenz-Grotesk"/>
                  <a:sym typeface="Akzidenz-Grotesk"/>
                </a:rPr>
                <a:t>II</a:t>
              </a:r>
            </a:p>
          </p:txBody>
        </p:sp>
      </p:grpSp>
      <p:grpSp>
        <p:nvGrpSpPr>
          <p:cNvPr name="Group 18" id="18"/>
          <p:cNvGrpSpPr/>
          <p:nvPr/>
        </p:nvGrpSpPr>
        <p:grpSpPr>
          <a:xfrm rot="0">
            <a:off x="5414755" y="7350392"/>
            <a:ext cx="305984" cy="331703"/>
            <a:chOff x="0" y="0"/>
            <a:chExt cx="407979" cy="442270"/>
          </a:xfrm>
        </p:grpSpPr>
        <p:grpSp>
          <p:nvGrpSpPr>
            <p:cNvPr name="Group 19" id="19"/>
            <p:cNvGrpSpPr/>
            <p:nvPr/>
          </p:nvGrpSpPr>
          <p:grpSpPr>
            <a:xfrm rot="0">
              <a:off x="0" y="0"/>
              <a:ext cx="407979" cy="407086"/>
              <a:chOff x="0" y="0"/>
              <a:chExt cx="900098" cy="898127"/>
            </a:xfrm>
          </p:grpSpPr>
          <p:sp>
            <p:nvSpPr>
              <p:cNvPr name="Freeform 20" id="20"/>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21" id="21"/>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22" id="22"/>
            <p:cNvSpPr txBox="true"/>
            <p:nvPr/>
          </p:nvSpPr>
          <p:spPr>
            <a:xfrm rot="0">
              <a:off x="101778" y="-46827"/>
              <a:ext cx="204423" cy="489097"/>
            </a:xfrm>
            <a:prstGeom prst="rect">
              <a:avLst/>
            </a:prstGeom>
          </p:spPr>
          <p:txBody>
            <a:bodyPr anchor="t" rtlCol="false" tIns="0" lIns="0" bIns="0" rIns="0">
              <a:spAutoFit/>
            </a:bodyPr>
            <a:lstStyle/>
            <a:p>
              <a:pPr algn="ctr">
                <a:lnSpc>
                  <a:spcPts val="2897"/>
                </a:lnSpc>
              </a:pPr>
              <a:r>
                <a:rPr lang="en-US" sz="2069">
                  <a:solidFill>
                    <a:srgbClr val="FFFFFF"/>
                  </a:solidFill>
                  <a:latin typeface="Akzidenz-Grotesk"/>
                  <a:ea typeface="Akzidenz-Grotesk"/>
                  <a:cs typeface="Akzidenz-Grotesk"/>
                  <a:sym typeface="Akzidenz-Grotesk"/>
                </a:rPr>
                <a:t>V</a:t>
              </a:r>
            </a:p>
          </p:txBody>
        </p:sp>
      </p:grpSp>
      <p:sp>
        <p:nvSpPr>
          <p:cNvPr name="TextBox 23" id="23"/>
          <p:cNvSpPr txBox="true"/>
          <p:nvPr/>
        </p:nvSpPr>
        <p:spPr>
          <a:xfrm rot="0">
            <a:off x="5756425" y="1776355"/>
            <a:ext cx="6518284"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PRÉSENTATION GÉNÉRALE DES DONNÉES</a:t>
            </a:r>
          </a:p>
        </p:txBody>
      </p:sp>
      <p:sp>
        <p:nvSpPr>
          <p:cNvPr name="TextBox 24" id="24"/>
          <p:cNvSpPr txBox="true"/>
          <p:nvPr/>
        </p:nvSpPr>
        <p:spPr>
          <a:xfrm rot="0">
            <a:off x="5756425" y="2942587"/>
            <a:ext cx="6354850"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NETTOYAGE ET PRÉPARATION DES DONNÉES </a:t>
            </a:r>
          </a:p>
        </p:txBody>
      </p:sp>
      <p:sp>
        <p:nvSpPr>
          <p:cNvPr name="TextBox 25" id="25"/>
          <p:cNvSpPr txBox="true"/>
          <p:nvPr/>
        </p:nvSpPr>
        <p:spPr>
          <a:xfrm rot="0">
            <a:off x="6043240" y="2187561"/>
            <a:ext cx="4191362"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A- Problématique</a:t>
            </a:r>
          </a:p>
        </p:txBody>
      </p:sp>
      <p:sp>
        <p:nvSpPr>
          <p:cNvPr name="TextBox 26" id="26"/>
          <p:cNvSpPr txBox="true"/>
          <p:nvPr/>
        </p:nvSpPr>
        <p:spPr>
          <a:xfrm rot="0">
            <a:off x="6043240" y="2557778"/>
            <a:ext cx="599373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B- Présentation des jeux de donnée</a:t>
            </a:r>
          </a:p>
        </p:txBody>
      </p:sp>
      <p:sp>
        <p:nvSpPr>
          <p:cNvPr name="TextBox 27" id="27"/>
          <p:cNvSpPr txBox="true"/>
          <p:nvPr/>
        </p:nvSpPr>
        <p:spPr>
          <a:xfrm rot="0">
            <a:off x="6043240" y="3389342"/>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A- Outliers features numériques </a:t>
            </a:r>
          </a:p>
        </p:txBody>
      </p:sp>
      <p:sp>
        <p:nvSpPr>
          <p:cNvPr name="TextBox 28" id="28"/>
          <p:cNvSpPr txBox="true"/>
          <p:nvPr/>
        </p:nvSpPr>
        <p:spPr>
          <a:xfrm rot="0">
            <a:off x="6043240" y="3771072"/>
            <a:ext cx="6872688"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B- Corrélations features numériques</a:t>
            </a:r>
          </a:p>
        </p:txBody>
      </p:sp>
      <p:sp>
        <p:nvSpPr>
          <p:cNvPr name="TextBox 29" id="29"/>
          <p:cNvSpPr txBox="true"/>
          <p:nvPr/>
        </p:nvSpPr>
        <p:spPr>
          <a:xfrm rot="0">
            <a:off x="6043240" y="4152803"/>
            <a:ext cx="5392896"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C- Encodage features catégorielles</a:t>
            </a:r>
          </a:p>
        </p:txBody>
      </p:sp>
      <p:sp>
        <p:nvSpPr>
          <p:cNvPr name="TextBox 30" id="30"/>
          <p:cNvSpPr txBox="true"/>
          <p:nvPr/>
        </p:nvSpPr>
        <p:spPr>
          <a:xfrm rot="0">
            <a:off x="17259300" y="9220200"/>
            <a:ext cx="152400" cy="190500"/>
          </a:xfrm>
          <a:prstGeom prst="rect">
            <a:avLst/>
          </a:prstGeom>
        </p:spPr>
        <p:txBody>
          <a:bodyPr anchor="t" rtlCol="false" tIns="0" lIns="0" bIns="0" rIns="0" wrap="none">
            <a:spAutoFit/>
          </a:bodyPr>
          <a:lstStyle/>
          <a:p>
            <a:pPr algn="ctr">
              <a:lnSpc>
                <a:spcPts val="2940"/>
              </a:lnSpc>
              <a:spcBef>
                <a:spcPct val="0"/>
              </a:spcBef>
            </a:pPr>
            <a:r>
              <a:rPr lang="en-US" b="true" sz="2100">
                <a:solidFill>
                  <a:srgbClr val="000000"/>
                </a:solidFill>
                <a:latin typeface="Canva Sans Bold"/>
                <a:ea typeface="Canva Sans Bold"/>
                <a:cs typeface="Canva Sans Bold"/>
                <a:sym typeface="Canva Sans Bold"/>
              </a:rPr>
              <a:t>2</a:t>
            </a:r>
          </a:p>
        </p:txBody>
      </p:sp>
      <p:sp>
        <p:nvSpPr>
          <p:cNvPr name="TextBox 31" id="31"/>
          <p:cNvSpPr txBox="true"/>
          <p:nvPr/>
        </p:nvSpPr>
        <p:spPr>
          <a:xfrm rot="0">
            <a:off x="6051419" y="4522813"/>
            <a:ext cx="5392896"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D- Clusturing</a:t>
            </a:r>
          </a:p>
        </p:txBody>
      </p:sp>
      <p:sp>
        <p:nvSpPr>
          <p:cNvPr name="TextBox 32" id="32"/>
          <p:cNvSpPr txBox="true"/>
          <p:nvPr/>
        </p:nvSpPr>
        <p:spPr>
          <a:xfrm rot="0">
            <a:off x="5756425" y="4930024"/>
            <a:ext cx="6354850"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MODÉLISATION</a:t>
            </a:r>
          </a:p>
        </p:txBody>
      </p:sp>
      <p:sp>
        <p:nvSpPr>
          <p:cNvPr name="TextBox 33" id="33"/>
          <p:cNvSpPr txBox="true"/>
          <p:nvPr/>
        </p:nvSpPr>
        <p:spPr>
          <a:xfrm rot="0">
            <a:off x="5756425" y="6174773"/>
            <a:ext cx="6354850"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OPTIMISATION</a:t>
            </a:r>
          </a:p>
        </p:txBody>
      </p:sp>
      <p:sp>
        <p:nvSpPr>
          <p:cNvPr name="TextBox 34" id="34"/>
          <p:cNvSpPr txBox="true"/>
          <p:nvPr/>
        </p:nvSpPr>
        <p:spPr>
          <a:xfrm rot="0">
            <a:off x="5838142" y="7302767"/>
            <a:ext cx="6354850"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SHAP</a:t>
            </a:r>
          </a:p>
        </p:txBody>
      </p:sp>
      <p:sp>
        <p:nvSpPr>
          <p:cNvPr name="TextBox 35" id="35"/>
          <p:cNvSpPr txBox="true"/>
          <p:nvPr/>
        </p:nvSpPr>
        <p:spPr>
          <a:xfrm rot="0">
            <a:off x="6051419" y="5346746"/>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A- Premiers résultats </a:t>
            </a:r>
          </a:p>
        </p:txBody>
      </p:sp>
      <p:sp>
        <p:nvSpPr>
          <p:cNvPr name="TextBox 36" id="36"/>
          <p:cNvSpPr txBox="true"/>
          <p:nvPr/>
        </p:nvSpPr>
        <p:spPr>
          <a:xfrm rot="0">
            <a:off x="6043240" y="5722244"/>
            <a:ext cx="7686085"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B- Amélioration des modèles (features engineering, undersampling...)</a:t>
            </a:r>
          </a:p>
        </p:txBody>
      </p:sp>
      <p:sp>
        <p:nvSpPr>
          <p:cNvPr name="TextBox 37" id="37"/>
          <p:cNvSpPr txBox="true"/>
          <p:nvPr/>
        </p:nvSpPr>
        <p:spPr>
          <a:xfrm rot="0">
            <a:off x="6043240" y="6552414"/>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A- Features importances </a:t>
            </a:r>
          </a:p>
        </p:txBody>
      </p:sp>
      <p:sp>
        <p:nvSpPr>
          <p:cNvPr name="TextBox 38" id="38"/>
          <p:cNvSpPr txBox="true"/>
          <p:nvPr/>
        </p:nvSpPr>
        <p:spPr>
          <a:xfrm rot="0">
            <a:off x="6035060" y="6927484"/>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B- Nouvelle modélisation</a:t>
            </a:r>
          </a:p>
        </p:txBody>
      </p:sp>
      <p:sp>
        <p:nvSpPr>
          <p:cNvPr name="TextBox 39" id="39"/>
          <p:cNvSpPr txBox="true"/>
          <p:nvPr/>
        </p:nvSpPr>
        <p:spPr>
          <a:xfrm rot="0">
            <a:off x="6051419" y="7765881"/>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A- Observation générale</a:t>
            </a:r>
          </a:p>
        </p:txBody>
      </p:sp>
      <p:sp>
        <p:nvSpPr>
          <p:cNvPr name="TextBox 40" id="40"/>
          <p:cNvSpPr txBox="true"/>
          <p:nvPr/>
        </p:nvSpPr>
        <p:spPr>
          <a:xfrm rot="0">
            <a:off x="6051419" y="8173462"/>
            <a:ext cx="7303183" cy="289558"/>
          </a:xfrm>
          <a:prstGeom prst="rect">
            <a:avLst/>
          </a:prstGeom>
        </p:spPr>
        <p:txBody>
          <a:bodyPr anchor="t" rtlCol="false" tIns="0" lIns="0" bIns="0" rIns="0">
            <a:spAutoFit/>
          </a:bodyPr>
          <a:lstStyle/>
          <a:p>
            <a:pPr algn="l">
              <a:lnSpc>
                <a:spcPts val="2428"/>
              </a:lnSpc>
            </a:pPr>
            <a:r>
              <a:rPr lang="en-US" sz="1734">
                <a:solidFill>
                  <a:srgbClr val="000000"/>
                </a:solidFill>
                <a:latin typeface="Canva Sans"/>
                <a:ea typeface="Canva Sans"/>
                <a:cs typeface="Canva Sans"/>
                <a:sym typeface="Canva Sans"/>
              </a:rPr>
              <a:t>B- Observation locale</a:t>
            </a:r>
          </a:p>
        </p:txBody>
      </p:sp>
      <p:grpSp>
        <p:nvGrpSpPr>
          <p:cNvPr name="Group 41" id="41"/>
          <p:cNvGrpSpPr/>
          <p:nvPr/>
        </p:nvGrpSpPr>
        <p:grpSpPr>
          <a:xfrm rot="0">
            <a:off x="5352132" y="4977649"/>
            <a:ext cx="305984" cy="331703"/>
            <a:chOff x="0" y="0"/>
            <a:chExt cx="407979" cy="442270"/>
          </a:xfrm>
        </p:grpSpPr>
        <p:grpSp>
          <p:nvGrpSpPr>
            <p:cNvPr name="Group 42" id="42"/>
            <p:cNvGrpSpPr/>
            <p:nvPr/>
          </p:nvGrpSpPr>
          <p:grpSpPr>
            <a:xfrm rot="0">
              <a:off x="0" y="0"/>
              <a:ext cx="407979" cy="407086"/>
              <a:chOff x="0" y="0"/>
              <a:chExt cx="900098" cy="898127"/>
            </a:xfrm>
          </p:grpSpPr>
          <p:sp>
            <p:nvSpPr>
              <p:cNvPr name="Freeform 43" id="43"/>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44" id="44"/>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45" id="45"/>
            <p:cNvSpPr txBox="true"/>
            <p:nvPr/>
          </p:nvSpPr>
          <p:spPr>
            <a:xfrm rot="0">
              <a:off x="101778" y="-46827"/>
              <a:ext cx="204423" cy="489097"/>
            </a:xfrm>
            <a:prstGeom prst="rect">
              <a:avLst/>
            </a:prstGeom>
          </p:spPr>
          <p:txBody>
            <a:bodyPr anchor="t" rtlCol="false" tIns="0" lIns="0" bIns="0" rIns="0">
              <a:spAutoFit/>
            </a:bodyPr>
            <a:lstStyle/>
            <a:p>
              <a:pPr algn="ctr">
                <a:lnSpc>
                  <a:spcPts val="2897"/>
                </a:lnSpc>
              </a:pPr>
            </a:p>
          </p:txBody>
        </p:sp>
      </p:grpSp>
      <p:grpSp>
        <p:nvGrpSpPr>
          <p:cNvPr name="Group 46" id="46"/>
          <p:cNvGrpSpPr/>
          <p:nvPr/>
        </p:nvGrpSpPr>
        <p:grpSpPr>
          <a:xfrm rot="0">
            <a:off x="5215845" y="4960573"/>
            <a:ext cx="578559" cy="610304"/>
            <a:chOff x="0" y="0"/>
            <a:chExt cx="152378" cy="160738"/>
          </a:xfrm>
        </p:grpSpPr>
        <p:sp>
          <p:nvSpPr>
            <p:cNvPr name="Freeform 47" id="47"/>
            <p:cNvSpPr/>
            <p:nvPr/>
          </p:nvSpPr>
          <p:spPr>
            <a:xfrm flipH="false" flipV="false" rot="0">
              <a:off x="0" y="0"/>
              <a:ext cx="152378" cy="160738"/>
            </a:xfrm>
            <a:custGeom>
              <a:avLst/>
              <a:gdLst/>
              <a:ahLst/>
              <a:cxnLst/>
              <a:rect r="r" b="b" t="t" l="l"/>
              <a:pathLst>
                <a:path h="160738" w="152378">
                  <a:moveTo>
                    <a:pt x="0" y="0"/>
                  </a:moveTo>
                  <a:lnTo>
                    <a:pt x="152378" y="0"/>
                  </a:lnTo>
                  <a:lnTo>
                    <a:pt x="152378" y="160738"/>
                  </a:lnTo>
                  <a:lnTo>
                    <a:pt x="0" y="160738"/>
                  </a:lnTo>
                  <a:close/>
                </a:path>
              </a:pathLst>
            </a:custGeom>
            <a:solidFill>
              <a:srgbClr val="000000">
                <a:alpha val="0"/>
              </a:srgbClr>
            </a:solidFill>
          </p:spPr>
        </p:sp>
        <p:sp>
          <p:nvSpPr>
            <p:cNvPr name="TextBox 48" id="48"/>
            <p:cNvSpPr txBox="true"/>
            <p:nvPr/>
          </p:nvSpPr>
          <p:spPr>
            <a:xfrm>
              <a:off x="0" y="-85725"/>
              <a:ext cx="152378" cy="246463"/>
            </a:xfrm>
            <a:prstGeom prst="rect">
              <a:avLst/>
            </a:prstGeom>
          </p:spPr>
          <p:txBody>
            <a:bodyPr anchor="ctr" rtlCol="false" tIns="50800" lIns="50800" bIns="50800" rIns="50800"/>
            <a:lstStyle/>
            <a:p>
              <a:pPr algn="ctr">
                <a:lnSpc>
                  <a:spcPts val="2758"/>
                </a:lnSpc>
              </a:pPr>
              <a:r>
                <a:rPr lang="en-US" sz="1970">
                  <a:solidFill>
                    <a:srgbClr val="FFFFFF"/>
                  </a:solidFill>
                  <a:latin typeface="Akzidenz-Grotesk"/>
                  <a:ea typeface="Akzidenz-Grotesk"/>
                  <a:cs typeface="Akzidenz-Grotesk"/>
                  <a:sym typeface="Akzidenz-Grotesk"/>
                </a:rPr>
                <a:t>III</a:t>
              </a:r>
            </a:p>
          </p:txBody>
        </p:sp>
      </p:grpSp>
      <p:grpSp>
        <p:nvGrpSpPr>
          <p:cNvPr name="Group 49" id="49"/>
          <p:cNvGrpSpPr/>
          <p:nvPr/>
        </p:nvGrpSpPr>
        <p:grpSpPr>
          <a:xfrm rot="0">
            <a:off x="5362148" y="6209052"/>
            <a:ext cx="305984" cy="331703"/>
            <a:chOff x="0" y="0"/>
            <a:chExt cx="407979" cy="442270"/>
          </a:xfrm>
        </p:grpSpPr>
        <p:grpSp>
          <p:nvGrpSpPr>
            <p:cNvPr name="Group 50" id="50"/>
            <p:cNvGrpSpPr/>
            <p:nvPr/>
          </p:nvGrpSpPr>
          <p:grpSpPr>
            <a:xfrm rot="0">
              <a:off x="0" y="0"/>
              <a:ext cx="407979" cy="407086"/>
              <a:chOff x="0" y="0"/>
              <a:chExt cx="900098" cy="898127"/>
            </a:xfrm>
          </p:grpSpPr>
          <p:sp>
            <p:nvSpPr>
              <p:cNvPr name="Freeform 51" id="5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52" id="5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53" id="53"/>
            <p:cNvSpPr txBox="true"/>
            <p:nvPr/>
          </p:nvSpPr>
          <p:spPr>
            <a:xfrm rot="0">
              <a:off x="101778" y="-46827"/>
              <a:ext cx="204423" cy="489097"/>
            </a:xfrm>
            <a:prstGeom prst="rect">
              <a:avLst/>
            </a:prstGeom>
          </p:spPr>
          <p:txBody>
            <a:bodyPr anchor="t" rtlCol="false" tIns="0" lIns="0" bIns="0" rIns="0">
              <a:spAutoFit/>
            </a:bodyPr>
            <a:lstStyle/>
            <a:p>
              <a:pPr algn="ctr">
                <a:lnSpc>
                  <a:spcPts val="2897"/>
                </a:lnSpc>
              </a:pPr>
            </a:p>
          </p:txBody>
        </p:sp>
      </p:grpSp>
      <p:grpSp>
        <p:nvGrpSpPr>
          <p:cNvPr name="Group 54" id="54"/>
          <p:cNvGrpSpPr/>
          <p:nvPr/>
        </p:nvGrpSpPr>
        <p:grpSpPr>
          <a:xfrm rot="0">
            <a:off x="5201971" y="6256775"/>
            <a:ext cx="606306" cy="465065"/>
            <a:chOff x="0" y="0"/>
            <a:chExt cx="159685" cy="122486"/>
          </a:xfrm>
        </p:grpSpPr>
        <p:sp>
          <p:nvSpPr>
            <p:cNvPr name="Freeform 55" id="55"/>
            <p:cNvSpPr/>
            <p:nvPr/>
          </p:nvSpPr>
          <p:spPr>
            <a:xfrm flipH="false" flipV="false" rot="0">
              <a:off x="0" y="0"/>
              <a:ext cx="159685" cy="122486"/>
            </a:xfrm>
            <a:custGeom>
              <a:avLst/>
              <a:gdLst/>
              <a:ahLst/>
              <a:cxnLst/>
              <a:rect r="r" b="b" t="t" l="l"/>
              <a:pathLst>
                <a:path h="122486" w="159685">
                  <a:moveTo>
                    <a:pt x="0" y="0"/>
                  </a:moveTo>
                  <a:lnTo>
                    <a:pt x="159685" y="0"/>
                  </a:lnTo>
                  <a:lnTo>
                    <a:pt x="159685" y="122486"/>
                  </a:lnTo>
                  <a:lnTo>
                    <a:pt x="0" y="122486"/>
                  </a:lnTo>
                  <a:close/>
                </a:path>
              </a:pathLst>
            </a:custGeom>
            <a:solidFill>
              <a:srgbClr val="000000">
                <a:alpha val="0"/>
              </a:srgbClr>
            </a:solidFill>
          </p:spPr>
        </p:sp>
        <p:sp>
          <p:nvSpPr>
            <p:cNvPr name="TextBox 56" id="56"/>
            <p:cNvSpPr txBox="true"/>
            <p:nvPr/>
          </p:nvSpPr>
          <p:spPr>
            <a:xfrm>
              <a:off x="0" y="-85725"/>
              <a:ext cx="159685" cy="208211"/>
            </a:xfrm>
            <a:prstGeom prst="rect">
              <a:avLst/>
            </a:prstGeom>
          </p:spPr>
          <p:txBody>
            <a:bodyPr anchor="ctr" rtlCol="false" tIns="50800" lIns="50800" bIns="50800" rIns="50800"/>
            <a:lstStyle/>
            <a:p>
              <a:pPr algn="ctr">
                <a:lnSpc>
                  <a:spcPts val="2758"/>
                </a:lnSpc>
              </a:pPr>
              <a:r>
                <a:rPr lang="en-US" sz="1970">
                  <a:solidFill>
                    <a:srgbClr val="FFFFFF"/>
                  </a:solidFill>
                  <a:latin typeface="Akzidenz-Grotesk"/>
                  <a:ea typeface="Akzidenz-Grotesk"/>
                  <a:cs typeface="Akzidenz-Grotesk"/>
                  <a:sym typeface="Akzidenz-Grotesk"/>
                </a:rPr>
                <a:t>IV</a:t>
              </a:r>
            </a:p>
          </p:txBody>
        </p:sp>
      </p:grpSp>
      <p:sp>
        <p:nvSpPr>
          <p:cNvPr name="TextBox 57" id="57"/>
          <p:cNvSpPr txBox="true"/>
          <p:nvPr/>
        </p:nvSpPr>
        <p:spPr>
          <a:xfrm rot="0">
            <a:off x="5838142" y="8624945"/>
            <a:ext cx="6354850" cy="352635"/>
          </a:xfrm>
          <a:prstGeom prst="rect">
            <a:avLst/>
          </a:prstGeom>
        </p:spPr>
        <p:txBody>
          <a:bodyPr anchor="t" rtlCol="false" tIns="0" lIns="0" bIns="0" rIns="0">
            <a:spAutoFit/>
          </a:bodyPr>
          <a:lstStyle/>
          <a:p>
            <a:pPr algn="l">
              <a:lnSpc>
                <a:spcPts val="2804"/>
              </a:lnSpc>
            </a:pPr>
            <a:r>
              <a:rPr lang="en-US" sz="2003">
                <a:solidFill>
                  <a:srgbClr val="000000"/>
                </a:solidFill>
                <a:latin typeface="Canva Sans"/>
                <a:ea typeface="Canva Sans"/>
                <a:cs typeface="Canva Sans"/>
                <a:sym typeface="Canva Sans"/>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533746" cy="490168"/>
            <a:chOff x="0" y="0"/>
            <a:chExt cx="711662" cy="653558"/>
          </a:xfrm>
        </p:grpSpPr>
        <p:grpSp>
          <p:nvGrpSpPr>
            <p:cNvPr name="Group 10" id="10"/>
            <p:cNvGrpSpPr/>
            <p:nvPr/>
          </p:nvGrpSpPr>
          <p:grpSpPr>
            <a:xfrm rot="0">
              <a:off x="0" y="0"/>
              <a:ext cx="711662" cy="610136"/>
              <a:chOff x="0" y="0"/>
              <a:chExt cx="1047574" cy="898127"/>
            </a:xfrm>
          </p:grpSpPr>
          <p:sp>
            <p:nvSpPr>
              <p:cNvPr name="Freeform 11" id="11"/>
              <p:cNvSpPr/>
              <p:nvPr/>
            </p:nvSpPr>
            <p:spPr>
              <a:xfrm flipH="false" flipV="false" rot="0">
                <a:off x="0" y="0"/>
                <a:ext cx="1047574" cy="898127"/>
              </a:xfrm>
              <a:custGeom>
                <a:avLst/>
                <a:gdLst/>
                <a:ahLst/>
                <a:cxnLst/>
                <a:rect r="r" b="b" t="t" l="l"/>
                <a:pathLst>
                  <a:path h="898127" w="1047574">
                    <a:moveTo>
                      <a:pt x="523787" y="0"/>
                    </a:moveTo>
                    <a:cubicBezTo>
                      <a:pt x="234507" y="0"/>
                      <a:pt x="0" y="201053"/>
                      <a:pt x="0" y="449064"/>
                    </a:cubicBezTo>
                    <a:cubicBezTo>
                      <a:pt x="0" y="697075"/>
                      <a:pt x="234507" y="898127"/>
                      <a:pt x="523787" y="898127"/>
                    </a:cubicBezTo>
                    <a:cubicBezTo>
                      <a:pt x="813067" y="898127"/>
                      <a:pt x="1047574" y="697075"/>
                      <a:pt x="1047574" y="449064"/>
                    </a:cubicBezTo>
                    <a:cubicBezTo>
                      <a:pt x="1047574" y="201053"/>
                      <a:pt x="813067" y="0"/>
                      <a:pt x="523787" y="0"/>
                    </a:cubicBezTo>
                    <a:close/>
                  </a:path>
                </a:pathLst>
              </a:custGeom>
              <a:solidFill>
                <a:srgbClr val="000000"/>
              </a:solidFill>
            </p:spPr>
          </p:sp>
          <p:sp>
            <p:nvSpPr>
              <p:cNvPr name="TextBox 12" id="12"/>
              <p:cNvSpPr txBox="true"/>
              <p:nvPr/>
            </p:nvSpPr>
            <p:spPr>
              <a:xfrm>
                <a:off x="98210" y="7999"/>
                <a:ext cx="851154"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77537" y="-79801"/>
              <a:ext cx="356587" cy="733359"/>
            </a:xfrm>
            <a:prstGeom prst="rect">
              <a:avLst/>
            </a:prstGeom>
          </p:spPr>
          <p:txBody>
            <a:bodyPr anchor="t" rtlCol="false" tIns="0" lIns="0" bIns="0" rIns="0">
              <a:spAutoFit/>
            </a:bodyPr>
            <a:lstStyle/>
            <a:p>
              <a:pPr algn="ctr">
                <a:lnSpc>
                  <a:spcPts val="4202"/>
                </a:lnSpc>
              </a:pPr>
              <a:r>
                <a:rPr lang="en-US" sz="3001">
                  <a:solidFill>
                    <a:srgbClr val="FFFFFF"/>
                  </a:solidFill>
                  <a:latin typeface="Akzidenz-Grotesk"/>
                  <a:ea typeface="Akzidenz-Grotesk"/>
                  <a:cs typeface="Akzidenz-Grotesk"/>
                  <a:sym typeface="Akzidenz-Grotesk"/>
                </a:rPr>
                <a:t>V</a:t>
              </a:r>
            </a:p>
          </p:txBody>
        </p:sp>
      </p:grpSp>
      <p:sp>
        <p:nvSpPr>
          <p:cNvPr name="Freeform 14" id="14"/>
          <p:cNvSpPr/>
          <p:nvPr/>
        </p:nvSpPr>
        <p:spPr>
          <a:xfrm flipH="false" flipV="false" rot="0">
            <a:off x="3588877" y="2414641"/>
            <a:ext cx="11026751" cy="6478216"/>
          </a:xfrm>
          <a:custGeom>
            <a:avLst/>
            <a:gdLst/>
            <a:ahLst/>
            <a:cxnLst/>
            <a:rect r="r" b="b" t="t" l="l"/>
            <a:pathLst>
              <a:path h="6478216" w="11026751">
                <a:moveTo>
                  <a:pt x="0" y="0"/>
                </a:moveTo>
                <a:lnTo>
                  <a:pt x="11026752" y="0"/>
                </a:lnTo>
                <a:lnTo>
                  <a:pt x="11026752" y="6478216"/>
                </a:lnTo>
                <a:lnTo>
                  <a:pt x="0" y="6478216"/>
                </a:lnTo>
                <a:lnTo>
                  <a:pt x="0" y="0"/>
                </a:lnTo>
                <a:close/>
              </a:path>
            </a:pathLst>
          </a:custGeom>
          <a:blipFill>
            <a:blip r:embed="rId6"/>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name="TextBox 16" id="16"/>
          <p:cNvSpPr txBox="true"/>
          <p:nvPr/>
        </p:nvSpPr>
        <p:spPr>
          <a:xfrm rot="0">
            <a:off x="4876963" y="1049657"/>
            <a:ext cx="10024338"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Observation locale (impact sur un cas particulier)</a:t>
            </a:r>
          </a:p>
        </p:txBody>
      </p:sp>
      <p:sp>
        <p:nvSpPr>
          <p:cNvPr name="TextBox 17" id="17"/>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SHAP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5672828" y="-1887303"/>
            <a:ext cx="4704066" cy="4199964"/>
          </a:xfrm>
          <a:custGeom>
            <a:avLst/>
            <a:gdLst/>
            <a:ahLst/>
            <a:cxnLst/>
            <a:rect r="r" b="b" t="t" l="l"/>
            <a:pathLst>
              <a:path h="4199964" w="4704066">
                <a:moveTo>
                  <a:pt x="0" y="0"/>
                </a:moveTo>
                <a:lnTo>
                  <a:pt x="4704065" y="0"/>
                </a:lnTo>
                <a:lnTo>
                  <a:pt x="4704065"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396299" y="7450406"/>
            <a:ext cx="6168903" cy="4977243"/>
          </a:xfrm>
          <a:custGeom>
            <a:avLst/>
            <a:gdLst/>
            <a:ahLst/>
            <a:cxnLst/>
            <a:rect r="r" b="b" t="t" l="l"/>
            <a:pathLst>
              <a:path h="4977243" w="6168903">
                <a:moveTo>
                  <a:pt x="0" y="0"/>
                </a:moveTo>
                <a:lnTo>
                  <a:pt x="6168902" y="0"/>
                </a:lnTo>
                <a:lnTo>
                  <a:pt x="6168902" y="4977244"/>
                </a:lnTo>
                <a:lnTo>
                  <a:pt x="0" y="4977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25928" y="814070"/>
            <a:ext cx="11761500" cy="658240"/>
          </a:xfrm>
          <a:prstGeom prst="rect">
            <a:avLst/>
          </a:prstGeom>
        </p:spPr>
        <p:txBody>
          <a:bodyPr anchor="t" rtlCol="false" tIns="0" lIns="0" bIns="0" rIns="0">
            <a:spAutoFit/>
          </a:bodyPr>
          <a:lstStyle/>
          <a:p>
            <a:pPr algn="ctr">
              <a:lnSpc>
                <a:spcPts val="5046"/>
              </a:lnSpc>
            </a:pPr>
            <a:r>
              <a:rPr lang="en-US" b="true" sz="4899">
                <a:solidFill>
                  <a:srgbClr val="000000"/>
                </a:solidFill>
                <a:latin typeface="Canva Sans Bold"/>
                <a:ea typeface="Canva Sans Bold"/>
                <a:cs typeface="Canva Sans Bold"/>
                <a:sym typeface="Canva Sans Bold"/>
              </a:rPr>
              <a:t>CONCLUSION</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name="TextBox 6" id="6"/>
          <p:cNvSpPr txBox="true"/>
          <p:nvPr/>
        </p:nvSpPr>
        <p:spPr>
          <a:xfrm rot="0">
            <a:off x="1434370" y="2845772"/>
            <a:ext cx="14942810" cy="3347719"/>
          </a:xfrm>
          <a:prstGeom prst="rect">
            <a:avLst/>
          </a:prstGeom>
        </p:spPr>
        <p:txBody>
          <a:bodyPr anchor="t" rtlCol="false" tIns="0" lIns="0" bIns="0" rIns="0">
            <a:spAutoFit/>
          </a:bodyPr>
          <a:lstStyle/>
          <a:p>
            <a:pPr algn="l" marL="690885" indent="-345443" lvl="1">
              <a:lnSpc>
                <a:spcPts val="4480"/>
              </a:lnSpc>
              <a:buFont typeface="Arial"/>
              <a:buChar char="•"/>
            </a:pPr>
            <a:r>
              <a:rPr lang="en-US" b="true" sz="3200">
                <a:solidFill>
                  <a:srgbClr val="000000"/>
                </a:solidFill>
                <a:latin typeface="Canva Sans Bold"/>
                <a:ea typeface="Canva Sans Bold"/>
                <a:cs typeface="Canva Sans Bold"/>
                <a:sym typeface="Canva Sans Bold"/>
              </a:rPr>
              <a:t> Causes majeures de démission : </a:t>
            </a:r>
            <a:r>
              <a:rPr lang="en-US" sz="3200">
                <a:solidFill>
                  <a:srgbClr val="000000"/>
                </a:solidFill>
                <a:latin typeface="Canva Sans"/>
                <a:ea typeface="Canva Sans"/>
                <a:cs typeface="Canva Sans"/>
                <a:sym typeface="Canva Sans"/>
              </a:rPr>
              <a:t>revenu faible, faible augmentation de salaire par rapport au heures supplémentaire, experience stagnée faible = employé changeant beaucoup d’employeur</a:t>
            </a:r>
            <a:r>
              <a:rPr lang="en-US" sz="3200">
                <a:solidFill>
                  <a:srgbClr val="000000"/>
                </a:solidFill>
                <a:latin typeface="Canva Sans"/>
                <a:ea typeface="Canva Sans"/>
                <a:cs typeface="Canva Sans"/>
                <a:sym typeface="Canva Sans"/>
              </a:rPr>
              <a:t>  (⚠️alerte)    </a:t>
            </a:r>
          </a:p>
          <a:p>
            <a:pPr algn="l">
              <a:lnSpc>
                <a:spcPts val="4480"/>
              </a:lnSpc>
            </a:pPr>
            <a:r>
              <a:rPr lang="en-US" sz="3200">
                <a:solidFill>
                  <a:srgbClr val="000000"/>
                </a:solidFill>
                <a:latin typeface="Canva Sans"/>
                <a:ea typeface="Canva Sans"/>
                <a:cs typeface="Canva Sans"/>
                <a:sym typeface="Canva Sans"/>
              </a:rPr>
              <a:t> </a:t>
            </a:r>
          </a:p>
          <a:p>
            <a:pPr algn="l" marL="690885" indent="-345443" lvl="1">
              <a:lnSpc>
                <a:spcPts val="4480"/>
              </a:lnSpc>
              <a:buFont typeface="Arial"/>
              <a:buChar char="•"/>
            </a:pPr>
            <a:r>
              <a:rPr lang="en-US" b="true" sz="3200">
                <a:solidFill>
                  <a:srgbClr val="000000"/>
                </a:solidFill>
                <a:latin typeface="Canva Sans Bold"/>
                <a:ea typeface="Canva Sans Bold"/>
                <a:cs typeface="Canva Sans Bold"/>
                <a:sym typeface="Canva Sans Bold"/>
              </a:rPr>
              <a:t>Causes intermédiaires : </a:t>
            </a:r>
            <a:r>
              <a:rPr lang="en-US" sz="3200">
                <a:solidFill>
                  <a:srgbClr val="000000"/>
                </a:solidFill>
                <a:latin typeface="Canva Sans"/>
                <a:ea typeface="Canva Sans"/>
                <a:cs typeface="Canva Sans"/>
                <a:sym typeface="Canva Sans"/>
              </a:rPr>
              <a:t>employé recent éloigné de l’entreprise (⚠️alerte), tous les scores de satisfaction si faible (⚠️alerte)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911263" y="4219178"/>
            <a:ext cx="8465475" cy="1848644"/>
            <a:chOff x="0" y="0"/>
            <a:chExt cx="11287299" cy="24648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name="TextBox 5" id="5"/>
            <p:cNvSpPr txBox="true"/>
            <p:nvPr/>
          </p:nvSpPr>
          <p:spPr>
            <a:xfrm rot="0">
              <a:off x="0" y="1819487"/>
              <a:ext cx="11287299" cy="645371"/>
            </a:xfrm>
            <a:prstGeom prst="rect">
              <a:avLst/>
            </a:prstGeom>
          </p:spPr>
          <p:txBody>
            <a:bodyPr anchor="t" rtlCol="false" tIns="0" lIns="0" bIns="0" rIns="0">
              <a:spAutoFit/>
            </a:bodyPr>
            <a:lstStyle/>
            <a:p>
              <a:pPr algn="ctr" marL="0" indent="0" lvl="0">
                <a:lnSpc>
                  <a:spcPts val="3640"/>
                </a:lnSpc>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B2B2B"/>
                </a:solidFill>
                <a:latin typeface="Canva Sans"/>
                <a:ea typeface="Canva Sans"/>
                <a:cs typeface="Canva Sans"/>
                <a:sym typeface="Canva Sans"/>
              </a:rPr>
              <a:t>22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2807232">
            <a:off x="10752155" y="1445807"/>
            <a:ext cx="9943320" cy="8022549"/>
          </a:xfrm>
          <a:custGeom>
            <a:avLst/>
            <a:gdLst/>
            <a:ahLst/>
            <a:cxnLst/>
            <a:rect r="r" b="b" t="t" l="l"/>
            <a:pathLst>
              <a:path h="8022549" w="9943320">
                <a:moveTo>
                  <a:pt x="0" y="0"/>
                </a:moveTo>
                <a:lnTo>
                  <a:pt x="9943319" y="0"/>
                </a:lnTo>
                <a:lnTo>
                  <a:pt x="9943319" y="8022549"/>
                </a:lnTo>
                <a:lnTo>
                  <a:pt x="0" y="8022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38981" y="1956386"/>
            <a:ext cx="10875001" cy="6723779"/>
            <a:chOff x="0" y="0"/>
            <a:chExt cx="2864198" cy="1770872"/>
          </a:xfrm>
        </p:grpSpPr>
        <p:sp>
          <p:nvSpPr>
            <p:cNvPr name="Freeform 4" id="4"/>
            <p:cNvSpPr/>
            <p:nvPr/>
          </p:nvSpPr>
          <p:spPr>
            <a:xfrm flipH="false" flipV="false" rot="0">
              <a:off x="0" y="0"/>
              <a:ext cx="2864198" cy="1770872"/>
            </a:xfrm>
            <a:custGeom>
              <a:avLst/>
              <a:gdLst/>
              <a:ahLst/>
              <a:cxnLst/>
              <a:rect r="r" b="b" t="t" l="l"/>
              <a:pathLst>
                <a:path h="1770872" w="2864198">
                  <a:moveTo>
                    <a:pt x="0" y="0"/>
                  </a:moveTo>
                  <a:lnTo>
                    <a:pt x="2864198" y="0"/>
                  </a:lnTo>
                  <a:lnTo>
                    <a:pt x="2864198" y="1770872"/>
                  </a:lnTo>
                  <a:lnTo>
                    <a:pt x="0" y="1770872"/>
                  </a:lnTo>
                  <a:close/>
                </a:path>
              </a:pathLst>
            </a:custGeom>
            <a:solidFill>
              <a:srgbClr val="FFFFFF"/>
            </a:solidFill>
            <a:ln w="19050" cap="sq">
              <a:solidFill>
                <a:srgbClr val="000000"/>
              </a:solidFill>
              <a:prstDash val="solid"/>
              <a:miter/>
            </a:ln>
          </p:spPr>
        </p:sp>
        <p:sp>
          <p:nvSpPr>
            <p:cNvPr name="TextBox 5" id="5"/>
            <p:cNvSpPr txBox="true"/>
            <p:nvPr/>
          </p:nvSpPr>
          <p:spPr>
            <a:xfrm>
              <a:off x="0" y="-76200"/>
              <a:ext cx="2864198" cy="184707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4303617">
            <a:off x="-3257557" y="5164247"/>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547828" y="3534796"/>
            <a:ext cx="7857307" cy="611505"/>
          </a:xfrm>
          <a:prstGeom prst="rect">
            <a:avLst/>
          </a:prstGeom>
        </p:spPr>
        <p:txBody>
          <a:bodyPr anchor="t" rtlCol="false" tIns="0" lIns="0" bIns="0" rIns="0">
            <a:spAutoFit/>
          </a:bodyPr>
          <a:lstStyle/>
          <a:p>
            <a:pPr algn="ctr">
              <a:lnSpc>
                <a:spcPts val="4635"/>
              </a:lnSpc>
            </a:pPr>
            <a:r>
              <a:rPr lang="en-US" b="true" sz="4500">
                <a:solidFill>
                  <a:srgbClr val="000000"/>
                </a:solidFill>
                <a:latin typeface="Neue Machina Ultra-Bold"/>
                <a:ea typeface="Neue Machina Ultra-Bold"/>
                <a:cs typeface="Neue Machina Ultra-Bold"/>
                <a:sym typeface="Neue Machina Ultra-Bold"/>
              </a:rPr>
              <a:t>PROBLÉMATIQUE</a:t>
            </a:r>
          </a:p>
        </p:txBody>
      </p:sp>
      <p:sp>
        <p:nvSpPr>
          <p:cNvPr name="TextBox 8" id="8"/>
          <p:cNvSpPr txBox="true"/>
          <p:nvPr/>
        </p:nvSpPr>
        <p:spPr>
          <a:xfrm rot="0">
            <a:off x="4230816" y="4464754"/>
            <a:ext cx="8699637" cy="2277056"/>
          </a:xfrm>
          <a:prstGeom prst="rect">
            <a:avLst/>
          </a:prstGeom>
        </p:spPr>
        <p:txBody>
          <a:bodyPr anchor="t" rtlCol="false" tIns="0" lIns="0" bIns="0" rIns="0">
            <a:spAutoFit/>
          </a:bodyPr>
          <a:lstStyle/>
          <a:p>
            <a:pPr algn="just">
              <a:lnSpc>
                <a:spcPts val="3642"/>
              </a:lnSpc>
            </a:pPr>
            <a:r>
              <a:rPr lang="en-US" sz="2602">
                <a:solidFill>
                  <a:srgbClr val="000000"/>
                </a:solidFill>
                <a:latin typeface="Canva Sans"/>
                <a:ea typeface="Canva Sans"/>
                <a:cs typeface="Canva Sans"/>
                <a:sym typeface="Canva Sans"/>
              </a:rPr>
              <a:t>Il est question pour nous d’identifier les causes de turnover élevés de la société TechNova Partners afin d’apporter des solutions au service RH de l’entreprise pour anticiper et réduire les démissions de ses collaborateurs</a:t>
            </a:r>
          </a:p>
        </p:txBody>
      </p:sp>
      <p:sp>
        <p:nvSpPr>
          <p:cNvPr name="TextBox 9" id="9"/>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PRÉSENTATION GÉNÉRALE DES DONNÉES</a:t>
            </a:r>
          </a:p>
        </p:txBody>
      </p:sp>
      <p:grpSp>
        <p:nvGrpSpPr>
          <p:cNvPr name="Group 10" id="10"/>
          <p:cNvGrpSpPr/>
          <p:nvPr/>
        </p:nvGrpSpPr>
        <p:grpSpPr>
          <a:xfrm rot="0">
            <a:off x="3588877" y="301152"/>
            <a:ext cx="458606" cy="497153"/>
            <a:chOff x="0" y="0"/>
            <a:chExt cx="611475" cy="662871"/>
          </a:xfrm>
        </p:grpSpPr>
        <p:grpSp>
          <p:nvGrpSpPr>
            <p:cNvPr name="Group 11" id="11"/>
            <p:cNvGrpSpPr/>
            <p:nvPr/>
          </p:nvGrpSpPr>
          <p:grpSpPr>
            <a:xfrm rot="0">
              <a:off x="0" y="0"/>
              <a:ext cx="611475" cy="610136"/>
              <a:chOff x="0" y="0"/>
              <a:chExt cx="900098" cy="898127"/>
            </a:xfrm>
          </p:grpSpPr>
          <p:sp>
            <p:nvSpPr>
              <p:cNvPr name="Freeform 12" id="12"/>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3" id="13"/>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4" id="14"/>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a:t>
              </a:r>
            </a:p>
          </p:txBody>
        </p:sp>
      </p:gr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3</a:t>
            </a:r>
          </a:p>
        </p:txBody>
      </p:sp>
      <p:sp>
        <p:nvSpPr>
          <p:cNvPr name="TextBox 16" id="16"/>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Problématique</a:t>
            </a:r>
          </a:p>
        </p:txBody>
      </p:sp>
      <p:grpSp>
        <p:nvGrpSpPr>
          <p:cNvPr name="Group 17" id="17"/>
          <p:cNvGrpSpPr/>
          <p:nvPr/>
        </p:nvGrpSpPr>
        <p:grpSpPr>
          <a:xfrm rot="0">
            <a:off x="4122624" y="1106807"/>
            <a:ext cx="458606" cy="497153"/>
            <a:chOff x="0" y="0"/>
            <a:chExt cx="611475" cy="662871"/>
          </a:xfrm>
        </p:grpSpPr>
        <p:grpSp>
          <p:nvGrpSpPr>
            <p:cNvPr name="Group 18" id="18"/>
            <p:cNvGrpSpPr/>
            <p:nvPr/>
          </p:nvGrpSpPr>
          <p:grpSpPr>
            <a:xfrm rot="0">
              <a:off x="0" y="0"/>
              <a:ext cx="611475" cy="610136"/>
              <a:chOff x="0" y="0"/>
              <a:chExt cx="900098" cy="898127"/>
            </a:xfrm>
          </p:grpSpPr>
          <p:sp>
            <p:nvSpPr>
              <p:cNvPr name="Freeform 19" id="19"/>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20" id="20"/>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21" id="21"/>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9427" y="5452186"/>
            <a:ext cx="15609146" cy="3863264"/>
          </a:xfrm>
          <a:custGeom>
            <a:avLst/>
            <a:gdLst/>
            <a:ahLst/>
            <a:cxnLst/>
            <a:rect r="r" b="b" t="t" l="l"/>
            <a:pathLst>
              <a:path h="3863264" w="15609146">
                <a:moveTo>
                  <a:pt x="0" y="0"/>
                </a:moveTo>
                <a:lnTo>
                  <a:pt x="15609146" y="0"/>
                </a:lnTo>
                <a:lnTo>
                  <a:pt x="15609146" y="3863264"/>
                </a:lnTo>
                <a:lnTo>
                  <a:pt x="0" y="3863264"/>
                </a:lnTo>
                <a:lnTo>
                  <a:pt x="0" y="0"/>
                </a:lnTo>
                <a:close/>
              </a:path>
            </a:pathLst>
          </a:custGeom>
          <a:blipFill>
            <a:blip r:embed="rId6"/>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name="TextBox 6" id="6"/>
          <p:cNvSpPr txBox="true"/>
          <p:nvPr/>
        </p:nvSpPr>
        <p:spPr>
          <a:xfrm rot="0">
            <a:off x="1028700" y="1851611"/>
            <a:ext cx="16230600" cy="3191510"/>
          </a:xfrm>
          <a:prstGeom prst="rect">
            <a:avLst/>
          </a:prstGeom>
        </p:spPr>
        <p:txBody>
          <a:bodyPr anchor="t" rtlCol="false" tIns="0" lIns="0" bIns="0" rIns="0">
            <a:spAutoFit/>
          </a:bodyPr>
          <a:lstStyle/>
          <a:p>
            <a:pPr algn="l" marL="561339" indent="-280669" lvl="1">
              <a:lnSpc>
                <a:spcPts val="3639"/>
              </a:lnSpc>
              <a:spcBef>
                <a:spcPct val="0"/>
              </a:spcBef>
              <a:buFont typeface="Arial"/>
              <a:buChar char="•"/>
            </a:pPr>
            <a:r>
              <a:rPr lang="en-US" b="true" sz="2599">
                <a:solidFill>
                  <a:srgbClr val="000000"/>
                </a:solidFill>
                <a:latin typeface="Canva Sans Bold"/>
                <a:ea typeface="Canva Sans Bold"/>
                <a:cs typeface="Canva Sans Bold"/>
                <a:sym typeface="Canva Sans Bold"/>
              </a:rPr>
              <a:t>Ex</a:t>
            </a:r>
            <a:r>
              <a:rPr lang="en-US" b="true" sz="2599">
                <a:solidFill>
                  <a:srgbClr val="000000"/>
                </a:solidFill>
                <a:latin typeface="Canva Sans Bold"/>
                <a:ea typeface="Canva Sans Bold"/>
                <a:cs typeface="Canva Sans Bold"/>
                <a:sym typeface="Canva Sans Bold"/>
              </a:rPr>
              <a:t>trait de système SIRH (1470, 12) :</a:t>
            </a:r>
            <a:r>
              <a:rPr lang="en-US" sz="2599">
                <a:solidFill>
                  <a:srgbClr val="000000"/>
                </a:solidFill>
                <a:latin typeface="Canva Sans"/>
                <a:ea typeface="Canva Sans"/>
                <a:cs typeface="Canva Sans"/>
                <a:sym typeface="Canva Sans"/>
              </a:rPr>
              <a:t> Informations sur l’employé vis à vis de son emploie (poste, salaire, âge...)</a:t>
            </a:r>
          </a:p>
          <a:p>
            <a:pPr algn="l" marL="561339" indent="-280669" lvl="1">
              <a:lnSpc>
                <a:spcPts val="3639"/>
              </a:lnSpc>
              <a:spcBef>
                <a:spcPct val="0"/>
              </a:spcBef>
              <a:buFont typeface="Arial"/>
              <a:buChar char="•"/>
            </a:pPr>
            <a:r>
              <a:rPr lang="en-US" b="true" sz="2599">
                <a:solidFill>
                  <a:srgbClr val="000000"/>
                </a:solidFill>
                <a:latin typeface="Canva Sans Bold"/>
                <a:ea typeface="Canva Sans Bold"/>
                <a:cs typeface="Canva Sans Bold"/>
                <a:sym typeface="Canva Sans Bold"/>
              </a:rPr>
              <a:t>Extrait d’évaluation de performance (1470, 10) :</a:t>
            </a:r>
            <a:r>
              <a:rPr lang="en-US" sz="2599">
                <a:solidFill>
                  <a:srgbClr val="000000"/>
                </a:solidFill>
                <a:latin typeface="Canva Sans"/>
                <a:ea typeface="Canva Sans"/>
                <a:cs typeface="Canva Sans"/>
                <a:sym typeface="Canva Sans"/>
              </a:rPr>
              <a:t> informations sur les différentes évaluations et satisfaction (évalutaion annuelle...)</a:t>
            </a:r>
          </a:p>
          <a:p>
            <a:pPr algn="l" marL="561339" indent="-280669" lvl="1">
              <a:lnSpc>
                <a:spcPts val="3639"/>
              </a:lnSpc>
              <a:spcBef>
                <a:spcPct val="0"/>
              </a:spcBef>
              <a:buFont typeface="Arial"/>
              <a:buChar char="•"/>
            </a:pPr>
            <a:r>
              <a:rPr lang="en-US" b="true" sz="2599">
                <a:solidFill>
                  <a:srgbClr val="000000"/>
                </a:solidFill>
                <a:latin typeface="Canva Sans Bold"/>
                <a:ea typeface="Canva Sans Bold"/>
                <a:cs typeface="Canva Sans Bold"/>
                <a:sym typeface="Canva Sans Bold"/>
              </a:rPr>
              <a:t>Extrait de sondage  (1470, 12) :</a:t>
            </a:r>
            <a:r>
              <a:rPr lang="en-US" sz="2599">
                <a:solidFill>
                  <a:srgbClr val="000000"/>
                </a:solidFill>
                <a:latin typeface="Canva Sans"/>
                <a:ea typeface="Canva Sans"/>
                <a:cs typeface="Canva Sans"/>
                <a:sym typeface="Canva Sans"/>
              </a:rPr>
              <a:t> différents sondages de l’entreprise (niveau éducations, nbre formations suivie...) et indicateur de départ ou non de la société (notre cible)</a:t>
            </a:r>
          </a:p>
          <a:p>
            <a:pPr algn="l" marL="561339" indent="-280669" lvl="1">
              <a:lnSpc>
                <a:spcPts val="3639"/>
              </a:lnSpc>
              <a:spcBef>
                <a:spcPct val="0"/>
              </a:spcBef>
              <a:buFont typeface="Arial"/>
              <a:buChar char="•"/>
            </a:pPr>
            <a:r>
              <a:rPr lang="en-US" sz="2599">
                <a:solidFill>
                  <a:srgbClr val="000000"/>
                </a:solidFill>
                <a:latin typeface="Canva Sans"/>
                <a:ea typeface="Canva Sans"/>
                <a:cs typeface="Canva Sans"/>
                <a:sym typeface="Canva Sans"/>
              </a:rPr>
              <a:t>Regroupement en un fichier central (1470 x 31)</a:t>
            </a:r>
          </a:p>
        </p:txBody>
      </p:sp>
      <p:sp>
        <p:nvSpPr>
          <p:cNvPr name="TextBox 7" id="7"/>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Présentation des datasets</a:t>
            </a:r>
          </a:p>
        </p:txBody>
      </p:sp>
      <p:grpSp>
        <p:nvGrpSpPr>
          <p:cNvPr name="Group 8" id="8"/>
          <p:cNvGrpSpPr/>
          <p:nvPr/>
        </p:nvGrpSpPr>
        <p:grpSpPr>
          <a:xfrm rot="0">
            <a:off x="4122624" y="1106807"/>
            <a:ext cx="458606" cy="497153"/>
            <a:chOff x="0" y="0"/>
            <a:chExt cx="611475" cy="662871"/>
          </a:xfrm>
        </p:grpSpPr>
        <p:grpSp>
          <p:nvGrpSpPr>
            <p:cNvPr name="Group 9" id="9"/>
            <p:cNvGrpSpPr/>
            <p:nvPr/>
          </p:nvGrpSpPr>
          <p:grpSpPr>
            <a:xfrm rot="0">
              <a:off x="0" y="0"/>
              <a:ext cx="611475" cy="610136"/>
              <a:chOff x="0" y="0"/>
              <a:chExt cx="900098" cy="898127"/>
            </a:xfrm>
          </p:grpSpPr>
          <p:sp>
            <p:nvSpPr>
              <p:cNvPr name="Freeform 10" id="10"/>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1" id="11"/>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2" id="12"/>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sp>
        <p:nvSpPr>
          <p:cNvPr name="TextBox 13" id="13"/>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PRÉSENTATION GÉNÉRALE DES DONNÉES</a:t>
            </a:r>
          </a:p>
        </p:txBody>
      </p:sp>
      <p:grpSp>
        <p:nvGrpSpPr>
          <p:cNvPr name="Group 14" id="14"/>
          <p:cNvGrpSpPr/>
          <p:nvPr/>
        </p:nvGrpSpPr>
        <p:grpSpPr>
          <a:xfrm rot="0">
            <a:off x="3588877" y="301152"/>
            <a:ext cx="458606" cy="497153"/>
            <a:chOff x="0" y="0"/>
            <a:chExt cx="611475" cy="662871"/>
          </a:xfrm>
        </p:grpSpPr>
        <p:grpSp>
          <p:nvGrpSpPr>
            <p:cNvPr name="Group 15" id="15"/>
            <p:cNvGrpSpPr/>
            <p:nvPr/>
          </p:nvGrpSpPr>
          <p:grpSpPr>
            <a:xfrm rot="0">
              <a:off x="0" y="0"/>
              <a:ext cx="611475" cy="610136"/>
              <a:chOff x="0" y="0"/>
              <a:chExt cx="900098" cy="898127"/>
            </a:xfrm>
          </p:grpSpPr>
          <p:sp>
            <p:nvSpPr>
              <p:cNvPr name="Freeform 16" id="1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7" id="1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8" id="1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70928" y="1899236"/>
            <a:ext cx="13667654" cy="8046831"/>
          </a:xfrm>
          <a:custGeom>
            <a:avLst/>
            <a:gdLst/>
            <a:ahLst/>
            <a:cxnLst/>
            <a:rect r="r" b="b" t="t" l="l"/>
            <a:pathLst>
              <a:path h="8046831" w="13667654">
                <a:moveTo>
                  <a:pt x="0" y="0"/>
                </a:moveTo>
                <a:lnTo>
                  <a:pt x="13667654" y="0"/>
                </a:lnTo>
                <a:lnTo>
                  <a:pt x="13667654" y="8046831"/>
                </a:lnTo>
                <a:lnTo>
                  <a:pt x="0" y="8046831"/>
                </a:lnTo>
                <a:lnTo>
                  <a:pt x="0" y="0"/>
                </a:lnTo>
                <a:close/>
              </a:path>
            </a:pathLst>
          </a:custGeom>
          <a:blipFill>
            <a:blip r:embed="rId6"/>
            <a:stretch>
              <a:fillRect l="0" t="0" r="0" b="0"/>
            </a:stretch>
          </a:blipFill>
        </p:spPr>
      </p:sp>
      <p:grpSp>
        <p:nvGrpSpPr>
          <p:cNvPr name="Group 5" id="5"/>
          <p:cNvGrpSpPr/>
          <p:nvPr/>
        </p:nvGrpSpPr>
        <p:grpSpPr>
          <a:xfrm rot="0">
            <a:off x="4122624" y="1106807"/>
            <a:ext cx="458606" cy="497153"/>
            <a:chOff x="0" y="0"/>
            <a:chExt cx="611475" cy="662871"/>
          </a:xfrm>
        </p:grpSpPr>
        <p:grpSp>
          <p:nvGrpSpPr>
            <p:cNvPr name="Group 6" id="6"/>
            <p:cNvGrpSpPr/>
            <p:nvPr/>
          </p:nvGrpSpPr>
          <p:grpSpPr>
            <a:xfrm rot="0">
              <a:off x="0" y="0"/>
              <a:ext cx="611475" cy="610136"/>
              <a:chOff x="0" y="0"/>
              <a:chExt cx="900098" cy="898127"/>
            </a:xfrm>
          </p:grpSpPr>
          <p:sp>
            <p:nvSpPr>
              <p:cNvPr name="Freeform 7" id="7"/>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8" id="8"/>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9" id="9"/>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10" id="10"/>
          <p:cNvGrpSpPr/>
          <p:nvPr/>
        </p:nvGrpSpPr>
        <p:grpSpPr>
          <a:xfrm rot="0">
            <a:off x="3588877" y="301152"/>
            <a:ext cx="458606" cy="497153"/>
            <a:chOff x="0" y="0"/>
            <a:chExt cx="611475" cy="662871"/>
          </a:xfrm>
        </p:grpSpPr>
        <p:grpSp>
          <p:nvGrpSpPr>
            <p:cNvPr name="Group 11" id="11"/>
            <p:cNvGrpSpPr/>
            <p:nvPr/>
          </p:nvGrpSpPr>
          <p:grpSpPr>
            <a:xfrm rot="0">
              <a:off x="0" y="0"/>
              <a:ext cx="611475" cy="610136"/>
              <a:chOff x="0" y="0"/>
              <a:chExt cx="900098" cy="898127"/>
            </a:xfrm>
          </p:grpSpPr>
          <p:sp>
            <p:nvSpPr>
              <p:cNvPr name="Freeform 12" id="12"/>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3" id="13"/>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4" id="14"/>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AutoShape 15" id="15"/>
          <p:cNvSpPr/>
          <p:nvPr/>
        </p:nvSpPr>
        <p:spPr>
          <a:xfrm flipH="true" flipV="true">
            <a:off x="14938608" y="2509157"/>
            <a:ext cx="1736145" cy="870857"/>
          </a:xfrm>
          <a:prstGeom prst="line">
            <a:avLst/>
          </a:prstGeom>
          <a:ln cap="flat" w="38100">
            <a:solidFill>
              <a:srgbClr val="000000"/>
            </a:solidFill>
            <a:prstDash val="solid"/>
            <a:headEnd type="none" len="sm" w="sm"/>
            <a:tailEnd type="triangle" len="med" w="lg"/>
          </a:ln>
        </p:spPr>
      </p:sp>
      <p:grpSp>
        <p:nvGrpSpPr>
          <p:cNvPr name="Group 16" id="16"/>
          <p:cNvGrpSpPr/>
          <p:nvPr/>
        </p:nvGrpSpPr>
        <p:grpSpPr>
          <a:xfrm rot="0">
            <a:off x="15922034" y="3380014"/>
            <a:ext cx="2170024" cy="719938"/>
            <a:chOff x="0" y="0"/>
            <a:chExt cx="571529" cy="189613"/>
          </a:xfrm>
        </p:grpSpPr>
        <p:sp>
          <p:nvSpPr>
            <p:cNvPr name="Freeform 17" id="17"/>
            <p:cNvSpPr/>
            <p:nvPr/>
          </p:nvSpPr>
          <p:spPr>
            <a:xfrm flipH="false" flipV="false" rot="0">
              <a:off x="0" y="0"/>
              <a:ext cx="571529" cy="189613"/>
            </a:xfrm>
            <a:custGeom>
              <a:avLst/>
              <a:gdLst/>
              <a:ahLst/>
              <a:cxnLst/>
              <a:rect r="r" b="b" t="t" l="l"/>
              <a:pathLst>
                <a:path h="189613" w="571529">
                  <a:moveTo>
                    <a:pt x="0" y="0"/>
                  </a:moveTo>
                  <a:lnTo>
                    <a:pt x="571529" y="0"/>
                  </a:lnTo>
                  <a:lnTo>
                    <a:pt x="571529" y="189613"/>
                  </a:lnTo>
                  <a:lnTo>
                    <a:pt x="0" y="189613"/>
                  </a:lnTo>
                  <a:close/>
                </a:path>
              </a:pathLst>
            </a:custGeom>
            <a:solidFill>
              <a:srgbClr val="FFFCF7"/>
            </a:solidFill>
          </p:spPr>
        </p:sp>
        <p:sp>
          <p:nvSpPr>
            <p:cNvPr name="TextBox 18" id="18"/>
            <p:cNvSpPr txBox="true"/>
            <p:nvPr/>
          </p:nvSpPr>
          <p:spPr>
            <a:xfrm>
              <a:off x="0" y="-47625"/>
              <a:ext cx="571529" cy="237238"/>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Transformation logarithmique + catégorisation par niveau  de revenu </a:t>
              </a:r>
            </a:p>
          </p:txBody>
        </p:sp>
      </p:gr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name="TextBox 20" id="20"/>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numériques (outliers)</a:t>
            </a:r>
          </a:p>
        </p:txBody>
      </p:sp>
      <p:sp>
        <p:nvSpPr>
          <p:cNvPr name="TextBox 21" id="21"/>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sp>
        <p:nvSpPr>
          <p:cNvPr name="AutoShape 22" id="22"/>
          <p:cNvSpPr/>
          <p:nvPr/>
        </p:nvSpPr>
        <p:spPr>
          <a:xfrm flipH="true" flipV="true">
            <a:off x="14938608" y="3757011"/>
            <a:ext cx="1736145" cy="870857"/>
          </a:xfrm>
          <a:prstGeom prst="line">
            <a:avLst/>
          </a:prstGeom>
          <a:ln cap="flat" w="38100">
            <a:solidFill>
              <a:srgbClr val="000000"/>
            </a:solidFill>
            <a:prstDash val="solid"/>
            <a:headEnd type="none" len="sm" w="sm"/>
            <a:tailEnd type="triangle" len="med" w="lg"/>
          </a:ln>
        </p:spPr>
      </p:sp>
      <p:grpSp>
        <p:nvGrpSpPr>
          <p:cNvPr name="Group 23" id="23"/>
          <p:cNvGrpSpPr/>
          <p:nvPr/>
        </p:nvGrpSpPr>
        <p:grpSpPr>
          <a:xfrm rot="0">
            <a:off x="15922034" y="4627868"/>
            <a:ext cx="2170024" cy="704014"/>
            <a:chOff x="0" y="0"/>
            <a:chExt cx="571529" cy="185419"/>
          </a:xfrm>
        </p:grpSpPr>
        <p:sp>
          <p:nvSpPr>
            <p:cNvPr name="Freeform 24" id="24"/>
            <p:cNvSpPr/>
            <p:nvPr/>
          </p:nvSpPr>
          <p:spPr>
            <a:xfrm flipH="false" flipV="false" rot="0">
              <a:off x="0" y="0"/>
              <a:ext cx="571529" cy="185419"/>
            </a:xfrm>
            <a:custGeom>
              <a:avLst/>
              <a:gdLst/>
              <a:ahLst/>
              <a:cxnLst/>
              <a:rect r="r" b="b" t="t" l="l"/>
              <a:pathLst>
                <a:path h="185419" w="571529">
                  <a:moveTo>
                    <a:pt x="0" y="0"/>
                  </a:moveTo>
                  <a:lnTo>
                    <a:pt x="571529" y="0"/>
                  </a:lnTo>
                  <a:lnTo>
                    <a:pt x="571529" y="185419"/>
                  </a:lnTo>
                  <a:lnTo>
                    <a:pt x="0" y="185419"/>
                  </a:lnTo>
                  <a:close/>
                </a:path>
              </a:pathLst>
            </a:custGeom>
            <a:solidFill>
              <a:srgbClr val="FFFCF7"/>
            </a:solidFill>
          </p:spPr>
        </p:sp>
        <p:sp>
          <p:nvSpPr>
            <p:cNvPr name="TextBox 25" id="25"/>
            <p:cNvSpPr txBox="true"/>
            <p:nvPr/>
          </p:nvSpPr>
          <p:spPr>
            <a:xfrm>
              <a:off x="0" y="-47625"/>
              <a:ext cx="571529" cy="233044"/>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Catéorisation par ancienneté + Traitement par la médiane </a:t>
              </a:r>
            </a:p>
          </p:txBody>
        </p:sp>
      </p:grpSp>
      <p:sp>
        <p:nvSpPr>
          <p:cNvPr name="AutoShape 26" id="26"/>
          <p:cNvSpPr/>
          <p:nvPr/>
        </p:nvSpPr>
        <p:spPr>
          <a:xfrm flipH="true" flipV="true">
            <a:off x="11061634" y="3574143"/>
            <a:ext cx="5621661" cy="2845464"/>
          </a:xfrm>
          <a:prstGeom prst="line">
            <a:avLst/>
          </a:prstGeom>
          <a:ln cap="flat" w="38100">
            <a:solidFill>
              <a:srgbClr val="000000"/>
            </a:solidFill>
            <a:prstDash val="solid"/>
            <a:headEnd type="none" len="sm" w="sm"/>
            <a:tailEnd type="triangle" len="med" w="lg"/>
          </a:ln>
        </p:spPr>
      </p:sp>
      <p:grpSp>
        <p:nvGrpSpPr>
          <p:cNvPr name="Group 27" id="27"/>
          <p:cNvGrpSpPr/>
          <p:nvPr/>
        </p:nvGrpSpPr>
        <p:grpSpPr>
          <a:xfrm rot="0">
            <a:off x="15930575" y="6419607"/>
            <a:ext cx="2170024" cy="470954"/>
            <a:chOff x="0" y="0"/>
            <a:chExt cx="571529" cy="124037"/>
          </a:xfrm>
        </p:grpSpPr>
        <p:sp>
          <p:nvSpPr>
            <p:cNvPr name="Freeform 28" id="28"/>
            <p:cNvSpPr/>
            <p:nvPr/>
          </p:nvSpPr>
          <p:spPr>
            <a:xfrm flipH="false" flipV="false" rot="0">
              <a:off x="0" y="0"/>
              <a:ext cx="571529" cy="124037"/>
            </a:xfrm>
            <a:custGeom>
              <a:avLst/>
              <a:gdLst/>
              <a:ahLst/>
              <a:cxnLst/>
              <a:rect r="r" b="b" t="t" l="l"/>
              <a:pathLst>
                <a:path h="124037" w="571529">
                  <a:moveTo>
                    <a:pt x="0" y="0"/>
                  </a:moveTo>
                  <a:lnTo>
                    <a:pt x="571529" y="0"/>
                  </a:lnTo>
                  <a:lnTo>
                    <a:pt x="571529" y="124037"/>
                  </a:lnTo>
                  <a:lnTo>
                    <a:pt x="0" y="124037"/>
                  </a:lnTo>
                  <a:close/>
                </a:path>
              </a:pathLst>
            </a:custGeom>
            <a:solidFill>
              <a:srgbClr val="FFFCF7"/>
            </a:solidFill>
          </p:spPr>
        </p:sp>
        <p:sp>
          <p:nvSpPr>
            <p:cNvPr name="TextBox 29" id="29"/>
            <p:cNvSpPr txBox="true"/>
            <p:nvPr/>
          </p:nvSpPr>
          <p:spPr>
            <a:xfrm>
              <a:off x="0" y="-47625"/>
              <a:ext cx="571529" cy="171662"/>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 Traitement par la médiane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9" id="9"/>
          <p:cNvGrpSpPr/>
          <p:nvPr/>
        </p:nvGrpSpPr>
        <p:grpSpPr>
          <a:xfrm rot="0">
            <a:off x="3588877" y="301152"/>
            <a:ext cx="458606" cy="497153"/>
            <a:chOff x="0" y="0"/>
            <a:chExt cx="611475" cy="662871"/>
          </a:xfrm>
        </p:grpSpPr>
        <p:grpSp>
          <p:nvGrpSpPr>
            <p:cNvPr name="Group 10" id="10"/>
            <p:cNvGrpSpPr/>
            <p:nvPr/>
          </p:nvGrpSpPr>
          <p:grpSpPr>
            <a:xfrm rot="0">
              <a:off x="0" y="0"/>
              <a:ext cx="611475" cy="610136"/>
              <a:chOff x="0" y="0"/>
              <a:chExt cx="900098" cy="898127"/>
            </a:xfrm>
          </p:grpSpPr>
          <p:sp>
            <p:nvSpPr>
              <p:cNvPr name="Freeform 11" id="1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2" id="1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Freeform 14" id="14"/>
          <p:cNvSpPr/>
          <p:nvPr/>
        </p:nvSpPr>
        <p:spPr>
          <a:xfrm flipH="false" flipV="false" rot="0">
            <a:off x="1695420" y="6157333"/>
            <a:ext cx="6061401" cy="3644417"/>
          </a:xfrm>
          <a:custGeom>
            <a:avLst/>
            <a:gdLst/>
            <a:ahLst/>
            <a:cxnLst/>
            <a:rect r="r" b="b" t="t" l="l"/>
            <a:pathLst>
              <a:path h="3644417" w="6061401">
                <a:moveTo>
                  <a:pt x="0" y="0"/>
                </a:moveTo>
                <a:lnTo>
                  <a:pt x="6061401" y="0"/>
                </a:lnTo>
                <a:lnTo>
                  <a:pt x="6061401" y="3644417"/>
                </a:lnTo>
                <a:lnTo>
                  <a:pt x="0" y="3644417"/>
                </a:lnTo>
                <a:lnTo>
                  <a:pt x="0" y="0"/>
                </a:lnTo>
                <a:close/>
              </a:path>
            </a:pathLst>
          </a:custGeom>
          <a:blipFill>
            <a:blip r:embed="rId6"/>
            <a:stretch>
              <a:fillRect l="0" t="0" r="0" b="0"/>
            </a:stretch>
          </a:blipFill>
        </p:spPr>
      </p:sp>
      <p:sp>
        <p:nvSpPr>
          <p:cNvPr name="Freeform 15" id="15"/>
          <p:cNvSpPr/>
          <p:nvPr/>
        </p:nvSpPr>
        <p:spPr>
          <a:xfrm flipH="false" flipV="false" rot="0">
            <a:off x="1695420" y="1937336"/>
            <a:ext cx="6061401" cy="3750492"/>
          </a:xfrm>
          <a:custGeom>
            <a:avLst/>
            <a:gdLst/>
            <a:ahLst/>
            <a:cxnLst/>
            <a:rect r="r" b="b" t="t" l="l"/>
            <a:pathLst>
              <a:path h="3750492" w="6061401">
                <a:moveTo>
                  <a:pt x="0" y="0"/>
                </a:moveTo>
                <a:lnTo>
                  <a:pt x="6061401" y="0"/>
                </a:lnTo>
                <a:lnTo>
                  <a:pt x="6061401" y="3750491"/>
                </a:lnTo>
                <a:lnTo>
                  <a:pt x="0" y="3750491"/>
                </a:lnTo>
                <a:lnTo>
                  <a:pt x="0" y="0"/>
                </a:lnTo>
                <a:close/>
              </a:path>
            </a:pathLst>
          </a:custGeom>
          <a:blipFill>
            <a:blip r:embed="rId7"/>
            <a:stretch>
              <a:fillRect l="0" t="0" r="0" b="0"/>
            </a:stretch>
          </a:blipFill>
        </p:spPr>
      </p:sp>
      <p:sp>
        <p:nvSpPr>
          <p:cNvPr name="Freeform 16" id="16"/>
          <p:cNvSpPr/>
          <p:nvPr/>
        </p:nvSpPr>
        <p:spPr>
          <a:xfrm flipH="false" flipV="false" rot="0">
            <a:off x="9761738" y="1937336"/>
            <a:ext cx="5593113" cy="3688925"/>
          </a:xfrm>
          <a:custGeom>
            <a:avLst/>
            <a:gdLst/>
            <a:ahLst/>
            <a:cxnLst/>
            <a:rect r="r" b="b" t="t" l="l"/>
            <a:pathLst>
              <a:path h="3688925" w="5593113">
                <a:moveTo>
                  <a:pt x="0" y="0"/>
                </a:moveTo>
                <a:lnTo>
                  <a:pt x="5593112" y="0"/>
                </a:lnTo>
                <a:lnTo>
                  <a:pt x="5593112" y="3688924"/>
                </a:lnTo>
                <a:lnTo>
                  <a:pt x="0" y="3688924"/>
                </a:lnTo>
                <a:lnTo>
                  <a:pt x="0" y="0"/>
                </a:lnTo>
                <a:close/>
              </a:path>
            </a:pathLst>
          </a:custGeom>
          <a:blipFill>
            <a:blip r:embed="rId8"/>
            <a:stretch>
              <a:fillRect l="0" t="0" r="0" b="0"/>
            </a:stretch>
          </a:blipFill>
        </p:spPr>
      </p:sp>
      <p:sp>
        <p:nvSpPr>
          <p:cNvPr name="Freeform 17" id="17"/>
          <p:cNvSpPr/>
          <p:nvPr/>
        </p:nvSpPr>
        <p:spPr>
          <a:xfrm flipH="false" flipV="false" rot="0">
            <a:off x="9919077" y="6007260"/>
            <a:ext cx="5177967" cy="3962078"/>
          </a:xfrm>
          <a:custGeom>
            <a:avLst/>
            <a:gdLst/>
            <a:ahLst/>
            <a:cxnLst/>
            <a:rect r="r" b="b" t="t" l="l"/>
            <a:pathLst>
              <a:path h="3962078" w="5177967">
                <a:moveTo>
                  <a:pt x="0" y="0"/>
                </a:moveTo>
                <a:lnTo>
                  <a:pt x="5177967" y="0"/>
                </a:lnTo>
                <a:lnTo>
                  <a:pt x="5177967" y="3962079"/>
                </a:lnTo>
                <a:lnTo>
                  <a:pt x="0" y="3962079"/>
                </a:lnTo>
                <a:lnTo>
                  <a:pt x="0" y="0"/>
                </a:lnTo>
                <a:close/>
              </a:path>
            </a:pathLst>
          </a:custGeom>
          <a:blipFill>
            <a:blip r:embed="rId9"/>
            <a:stretch>
              <a:fillRect l="-1862" t="-2670" r="0" b="-3660"/>
            </a:stretch>
          </a:blipFill>
        </p:spPr>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name="TextBox 19" id="19"/>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numériques (outliers)</a:t>
            </a:r>
          </a:p>
        </p:txBody>
      </p:sp>
      <p:sp>
        <p:nvSpPr>
          <p:cNvPr name="TextBox 20" id="20"/>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A</a:t>
              </a:r>
            </a:p>
          </p:txBody>
        </p:sp>
      </p:grpSp>
      <p:grpSp>
        <p:nvGrpSpPr>
          <p:cNvPr name="Group 9" id="9"/>
          <p:cNvGrpSpPr/>
          <p:nvPr/>
        </p:nvGrpSpPr>
        <p:grpSpPr>
          <a:xfrm rot="0">
            <a:off x="3588877" y="301152"/>
            <a:ext cx="458606" cy="497153"/>
            <a:chOff x="0" y="0"/>
            <a:chExt cx="611475" cy="662871"/>
          </a:xfrm>
        </p:grpSpPr>
        <p:grpSp>
          <p:nvGrpSpPr>
            <p:cNvPr name="Group 10" id="10"/>
            <p:cNvGrpSpPr/>
            <p:nvPr/>
          </p:nvGrpSpPr>
          <p:grpSpPr>
            <a:xfrm rot="0">
              <a:off x="0" y="0"/>
              <a:ext cx="611475" cy="610136"/>
              <a:chOff x="0" y="0"/>
              <a:chExt cx="900098" cy="898127"/>
            </a:xfrm>
          </p:grpSpPr>
          <p:sp>
            <p:nvSpPr>
              <p:cNvPr name="Freeform 11" id="1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2" id="1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Freeform 14" id="14"/>
          <p:cNvSpPr/>
          <p:nvPr/>
        </p:nvSpPr>
        <p:spPr>
          <a:xfrm flipH="false" flipV="false" rot="0">
            <a:off x="2692665" y="1956386"/>
            <a:ext cx="11810878" cy="7809943"/>
          </a:xfrm>
          <a:custGeom>
            <a:avLst/>
            <a:gdLst/>
            <a:ahLst/>
            <a:cxnLst/>
            <a:rect r="r" b="b" t="t" l="l"/>
            <a:pathLst>
              <a:path h="7809943" w="11810878">
                <a:moveTo>
                  <a:pt x="0" y="0"/>
                </a:moveTo>
                <a:lnTo>
                  <a:pt x="11810878" y="0"/>
                </a:lnTo>
                <a:lnTo>
                  <a:pt x="11810878" y="7809943"/>
                </a:lnTo>
                <a:lnTo>
                  <a:pt x="0" y="7809943"/>
                </a:lnTo>
                <a:lnTo>
                  <a:pt x="0" y="0"/>
                </a:lnTo>
                <a:close/>
              </a:path>
            </a:pathLst>
          </a:custGeom>
          <a:blipFill>
            <a:blip r:embed="rId6"/>
            <a:stretch>
              <a:fillRect l="0" t="0" r="0" b="0"/>
            </a:stretch>
          </a:blipFill>
        </p:spPr>
      </p:sp>
      <p:sp>
        <p:nvSpPr>
          <p:cNvPr name="AutoShape 15" id="15"/>
          <p:cNvSpPr/>
          <p:nvPr/>
        </p:nvSpPr>
        <p:spPr>
          <a:xfrm flipH="true" flipV="true">
            <a:off x="13825615" y="2574627"/>
            <a:ext cx="1736145" cy="870857"/>
          </a:xfrm>
          <a:prstGeom prst="line">
            <a:avLst/>
          </a:prstGeom>
          <a:ln cap="flat" w="38100">
            <a:solidFill>
              <a:srgbClr val="000000"/>
            </a:solidFill>
            <a:prstDash val="solid"/>
            <a:headEnd type="none" len="sm" w="sm"/>
            <a:tailEnd type="triangle" len="med" w="lg"/>
          </a:ln>
        </p:spPr>
      </p:sp>
      <p:grpSp>
        <p:nvGrpSpPr>
          <p:cNvPr name="Group 16" id="16"/>
          <p:cNvGrpSpPr/>
          <p:nvPr/>
        </p:nvGrpSpPr>
        <p:grpSpPr>
          <a:xfrm rot="0">
            <a:off x="14809041" y="3445484"/>
            <a:ext cx="2170024" cy="719938"/>
            <a:chOff x="0" y="0"/>
            <a:chExt cx="571529" cy="189613"/>
          </a:xfrm>
        </p:grpSpPr>
        <p:sp>
          <p:nvSpPr>
            <p:cNvPr name="Freeform 17" id="17"/>
            <p:cNvSpPr/>
            <p:nvPr/>
          </p:nvSpPr>
          <p:spPr>
            <a:xfrm flipH="false" flipV="false" rot="0">
              <a:off x="0" y="0"/>
              <a:ext cx="571529" cy="189613"/>
            </a:xfrm>
            <a:custGeom>
              <a:avLst/>
              <a:gdLst/>
              <a:ahLst/>
              <a:cxnLst/>
              <a:rect r="r" b="b" t="t" l="l"/>
              <a:pathLst>
                <a:path h="189613" w="571529">
                  <a:moveTo>
                    <a:pt x="0" y="0"/>
                  </a:moveTo>
                  <a:lnTo>
                    <a:pt x="571529" y="0"/>
                  </a:lnTo>
                  <a:lnTo>
                    <a:pt x="571529" y="189613"/>
                  </a:lnTo>
                  <a:lnTo>
                    <a:pt x="0" y="189613"/>
                  </a:lnTo>
                  <a:close/>
                </a:path>
              </a:pathLst>
            </a:custGeom>
            <a:solidFill>
              <a:srgbClr val="FFFCF7"/>
            </a:solidFill>
          </p:spPr>
        </p:sp>
        <p:sp>
          <p:nvSpPr>
            <p:cNvPr name="TextBox 18" id="18"/>
            <p:cNvSpPr txBox="true"/>
            <p:nvPr/>
          </p:nvSpPr>
          <p:spPr>
            <a:xfrm>
              <a:off x="0" y="-47625"/>
              <a:ext cx="571529" cy="237238"/>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Conservé pour le feature engineering</a:t>
              </a:r>
            </a:p>
          </p:txBody>
        </p:sp>
      </p:grpSp>
      <p:sp>
        <p:nvSpPr>
          <p:cNvPr name="AutoShape 19" id="19"/>
          <p:cNvSpPr/>
          <p:nvPr/>
        </p:nvSpPr>
        <p:spPr>
          <a:xfrm>
            <a:off x="1350096" y="7250530"/>
            <a:ext cx="3001831" cy="1795861"/>
          </a:xfrm>
          <a:prstGeom prst="line">
            <a:avLst/>
          </a:prstGeom>
          <a:ln cap="flat" w="38100">
            <a:solidFill>
              <a:srgbClr val="000000"/>
            </a:solidFill>
            <a:prstDash val="solid"/>
            <a:headEnd type="none" len="sm" w="sm"/>
            <a:tailEnd type="triangle" len="med" w="lg"/>
          </a:ln>
        </p:spPr>
      </p:sp>
      <p:grpSp>
        <p:nvGrpSpPr>
          <p:cNvPr name="Group 20" id="20"/>
          <p:cNvGrpSpPr/>
          <p:nvPr/>
        </p:nvGrpSpPr>
        <p:grpSpPr>
          <a:xfrm rot="0">
            <a:off x="265084" y="6530592"/>
            <a:ext cx="2170024" cy="719938"/>
            <a:chOff x="0" y="0"/>
            <a:chExt cx="571529" cy="189613"/>
          </a:xfrm>
        </p:grpSpPr>
        <p:sp>
          <p:nvSpPr>
            <p:cNvPr name="Freeform 21" id="21"/>
            <p:cNvSpPr/>
            <p:nvPr/>
          </p:nvSpPr>
          <p:spPr>
            <a:xfrm flipH="false" flipV="false" rot="0">
              <a:off x="0" y="0"/>
              <a:ext cx="571529" cy="189613"/>
            </a:xfrm>
            <a:custGeom>
              <a:avLst/>
              <a:gdLst/>
              <a:ahLst/>
              <a:cxnLst/>
              <a:rect r="r" b="b" t="t" l="l"/>
              <a:pathLst>
                <a:path h="189613" w="571529">
                  <a:moveTo>
                    <a:pt x="0" y="0"/>
                  </a:moveTo>
                  <a:lnTo>
                    <a:pt x="571529" y="0"/>
                  </a:lnTo>
                  <a:lnTo>
                    <a:pt x="571529" y="189613"/>
                  </a:lnTo>
                  <a:lnTo>
                    <a:pt x="0" y="189613"/>
                  </a:lnTo>
                  <a:close/>
                </a:path>
              </a:pathLst>
            </a:custGeom>
            <a:solidFill>
              <a:srgbClr val="FFFCF7"/>
            </a:solidFill>
          </p:spPr>
        </p:sp>
        <p:sp>
          <p:nvSpPr>
            <p:cNvPr name="TextBox 22" id="22"/>
            <p:cNvSpPr txBox="true"/>
            <p:nvPr/>
          </p:nvSpPr>
          <p:spPr>
            <a:xfrm>
              <a:off x="0" y="-47625"/>
              <a:ext cx="571529" cy="237238"/>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Ce qui sera utilisé pour la modélisation</a:t>
              </a:r>
            </a:p>
          </p:txBody>
        </p:sp>
      </p:grpSp>
      <p:sp>
        <p:nvSpPr>
          <p:cNvPr name="AutoShape 23" id="23"/>
          <p:cNvSpPr/>
          <p:nvPr/>
        </p:nvSpPr>
        <p:spPr>
          <a:xfrm flipH="true" flipV="true">
            <a:off x="14358016" y="4567419"/>
            <a:ext cx="1597315" cy="801219"/>
          </a:xfrm>
          <a:prstGeom prst="line">
            <a:avLst/>
          </a:prstGeom>
          <a:ln cap="flat" w="28575">
            <a:solidFill>
              <a:srgbClr val="000000"/>
            </a:solidFill>
            <a:prstDash val="solid"/>
            <a:headEnd type="none" len="sm" w="sm"/>
            <a:tailEnd type="triangle" len="med" w="lg"/>
          </a:ln>
        </p:spPr>
      </p:sp>
      <p:grpSp>
        <p:nvGrpSpPr>
          <p:cNvPr name="Group 24" id="24"/>
          <p:cNvGrpSpPr/>
          <p:nvPr/>
        </p:nvGrpSpPr>
        <p:grpSpPr>
          <a:xfrm rot="0">
            <a:off x="15262802" y="5368639"/>
            <a:ext cx="2059154" cy="783929"/>
            <a:chOff x="0" y="0"/>
            <a:chExt cx="589465" cy="224412"/>
          </a:xfrm>
        </p:grpSpPr>
        <p:sp>
          <p:nvSpPr>
            <p:cNvPr name="Freeform 25" id="25"/>
            <p:cNvSpPr/>
            <p:nvPr/>
          </p:nvSpPr>
          <p:spPr>
            <a:xfrm flipH="false" flipV="false" rot="0">
              <a:off x="0" y="0"/>
              <a:ext cx="589465" cy="224412"/>
            </a:xfrm>
            <a:custGeom>
              <a:avLst/>
              <a:gdLst/>
              <a:ahLst/>
              <a:cxnLst/>
              <a:rect r="r" b="b" t="t" l="l"/>
              <a:pathLst>
                <a:path h="224412" w="589465">
                  <a:moveTo>
                    <a:pt x="0" y="0"/>
                  </a:moveTo>
                  <a:lnTo>
                    <a:pt x="589465" y="0"/>
                  </a:lnTo>
                  <a:lnTo>
                    <a:pt x="589465" y="224412"/>
                  </a:lnTo>
                  <a:lnTo>
                    <a:pt x="0" y="224412"/>
                  </a:lnTo>
                  <a:close/>
                </a:path>
              </a:pathLst>
            </a:custGeom>
            <a:solidFill>
              <a:srgbClr val="FFFCF7"/>
            </a:solidFill>
          </p:spPr>
        </p:sp>
        <p:sp>
          <p:nvSpPr>
            <p:cNvPr name="TextBox 26" id="26"/>
            <p:cNvSpPr txBox="true"/>
            <p:nvPr/>
          </p:nvSpPr>
          <p:spPr>
            <a:xfrm>
              <a:off x="0" y="-47625"/>
              <a:ext cx="589465" cy="272037"/>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Les outliers des autres features sont conservés car très pauvres en données</a:t>
              </a:r>
            </a:p>
          </p:txBody>
        </p:sp>
      </p:grpSp>
      <p:sp>
        <p:nvSpPr>
          <p:cNvPr name="Freeform 27" id="27"/>
          <p:cNvSpPr/>
          <p:nvPr/>
        </p:nvSpPr>
        <p:spPr>
          <a:xfrm flipH="false" flipV="false" rot="0">
            <a:off x="5689903" y="5861357"/>
            <a:ext cx="858052" cy="858052"/>
          </a:xfrm>
          <a:custGeom>
            <a:avLst/>
            <a:gdLst/>
            <a:ahLst/>
            <a:cxnLst/>
            <a:rect r="r" b="b" t="t" l="l"/>
            <a:pathLst>
              <a:path h="858052" w="858052">
                <a:moveTo>
                  <a:pt x="0" y="0"/>
                </a:moveTo>
                <a:lnTo>
                  <a:pt x="858052" y="0"/>
                </a:lnTo>
                <a:lnTo>
                  <a:pt x="858052" y="858053"/>
                </a:lnTo>
                <a:lnTo>
                  <a:pt x="0" y="85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29" id="29"/>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numériques (outliers)</a:t>
            </a:r>
          </a:p>
        </p:txBody>
      </p:sp>
      <p:sp>
        <p:nvSpPr>
          <p:cNvPr name="TextBox 30" id="30"/>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sp>
        <p:nvSpPr>
          <p:cNvPr name="Freeform 31" id="31"/>
          <p:cNvSpPr/>
          <p:nvPr/>
        </p:nvSpPr>
        <p:spPr>
          <a:xfrm flipH="false" flipV="false" rot="0">
            <a:off x="13788460" y="3948422"/>
            <a:ext cx="715083" cy="715083"/>
          </a:xfrm>
          <a:custGeom>
            <a:avLst/>
            <a:gdLst/>
            <a:ahLst/>
            <a:cxnLst/>
            <a:rect r="r" b="b" t="t" l="l"/>
            <a:pathLst>
              <a:path h="715083" w="715083">
                <a:moveTo>
                  <a:pt x="0" y="0"/>
                </a:moveTo>
                <a:lnTo>
                  <a:pt x="715083" y="0"/>
                </a:lnTo>
                <a:lnTo>
                  <a:pt x="715083" y="715084"/>
                </a:lnTo>
                <a:lnTo>
                  <a:pt x="0" y="715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9969003" y="3948422"/>
            <a:ext cx="715083" cy="715083"/>
          </a:xfrm>
          <a:custGeom>
            <a:avLst/>
            <a:gdLst/>
            <a:ahLst/>
            <a:cxnLst/>
            <a:rect r="r" b="b" t="t" l="l"/>
            <a:pathLst>
              <a:path h="715083" w="715083">
                <a:moveTo>
                  <a:pt x="0" y="0"/>
                </a:moveTo>
                <a:lnTo>
                  <a:pt x="715084" y="0"/>
                </a:lnTo>
                <a:lnTo>
                  <a:pt x="715084" y="715084"/>
                </a:lnTo>
                <a:lnTo>
                  <a:pt x="0" y="715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B</a:t>
              </a:r>
            </a:p>
          </p:txBody>
        </p:sp>
      </p:grpSp>
      <p:grpSp>
        <p:nvGrpSpPr>
          <p:cNvPr name="Group 9" id="9"/>
          <p:cNvGrpSpPr/>
          <p:nvPr/>
        </p:nvGrpSpPr>
        <p:grpSpPr>
          <a:xfrm rot="0">
            <a:off x="3588877" y="301152"/>
            <a:ext cx="458606" cy="497153"/>
            <a:chOff x="0" y="0"/>
            <a:chExt cx="611475" cy="662871"/>
          </a:xfrm>
        </p:grpSpPr>
        <p:grpSp>
          <p:nvGrpSpPr>
            <p:cNvPr name="Group 10" id="10"/>
            <p:cNvGrpSpPr/>
            <p:nvPr/>
          </p:nvGrpSpPr>
          <p:grpSpPr>
            <a:xfrm rot="0">
              <a:off x="0" y="0"/>
              <a:ext cx="611475" cy="610136"/>
              <a:chOff x="0" y="0"/>
              <a:chExt cx="900098" cy="898127"/>
            </a:xfrm>
          </p:grpSpPr>
          <p:sp>
            <p:nvSpPr>
              <p:cNvPr name="Freeform 11" id="1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2" id="1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Freeform 14" id="14"/>
          <p:cNvSpPr/>
          <p:nvPr/>
        </p:nvSpPr>
        <p:spPr>
          <a:xfrm flipH="false" flipV="false" rot="0">
            <a:off x="669339" y="1956386"/>
            <a:ext cx="8474661" cy="7987368"/>
          </a:xfrm>
          <a:custGeom>
            <a:avLst/>
            <a:gdLst/>
            <a:ahLst/>
            <a:cxnLst/>
            <a:rect r="r" b="b" t="t" l="l"/>
            <a:pathLst>
              <a:path h="7987368" w="8474661">
                <a:moveTo>
                  <a:pt x="0" y="0"/>
                </a:moveTo>
                <a:lnTo>
                  <a:pt x="8474661" y="0"/>
                </a:lnTo>
                <a:lnTo>
                  <a:pt x="8474661" y="7987368"/>
                </a:lnTo>
                <a:lnTo>
                  <a:pt x="0" y="7987368"/>
                </a:lnTo>
                <a:lnTo>
                  <a:pt x="0" y="0"/>
                </a:lnTo>
                <a:close/>
              </a:path>
            </a:pathLst>
          </a:custGeom>
          <a:blipFill>
            <a:blip r:embed="rId6"/>
            <a:stretch>
              <a:fillRect l="0" t="0" r="0" b="0"/>
            </a:stretch>
          </a:blipFill>
        </p:spPr>
      </p:sp>
      <p:sp>
        <p:nvSpPr>
          <p:cNvPr name="Freeform 15" id="15"/>
          <p:cNvSpPr/>
          <p:nvPr/>
        </p:nvSpPr>
        <p:spPr>
          <a:xfrm flipH="false" flipV="false" rot="0">
            <a:off x="9144000" y="1956386"/>
            <a:ext cx="8436703" cy="7987368"/>
          </a:xfrm>
          <a:custGeom>
            <a:avLst/>
            <a:gdLst/>
            <a:ahLst/>
            <a:cxnLst/>
            <a:rect r="r" b="b" t="t" l="l"/>
            <a:pathLst>
              <a:path h="7987368" w="8436703">
                <a:moveTo>
                  <a:pt x="0" y="0"/>
                </a:moveTo>
                <a:lnTo>
                  <a:pt x="8436703" y="0"/>
                </a:lnTo>
                <a:lnTo>
                  <a:pt x="8436703" y="7987368"/>
                </a:lnTo>
                <a:lnTo>
                  <a:pt x="0" y="7987368"/>
                </a:lnTo>
                <a:lnTo>
                  <a:pt x="0" y="0"/>
                </a:lnTo>
                <a:close/>
              </a:path>
            </a:pathLst>
          </a:custGeom>
          <a:blipFill>
            <a:blip r:embed="rId7"/>
            <a:stretch>
              <a:fillRect l="-224" t="0" r="-224"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name="TextBox 17" id="17"/>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numériques (corrélations)</a:t>
            </a:r>
          </a:p>
        </p:txBody>
      </p:sp>
      <p:sp>
        <p:nvSpPr>
          <p:cNvPr name="TextBox 18" id="18"/>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grpSp>
        <p:nvGrpSpPr>
          <p:cNvPr name="Group 19" id="19"/>
          <p:cNvGrpSpPr/>
          <p:nvPr/>
        </p:nvGrpSpPr>
        <p:grpSpPr>
          <a:xfrm rot="0">
            <a:off x="4876963" y="2400456"/>
            <a:ext cx="2170024" cy="393366"/>
            <a:chOff x="0" y="0"/>
            <a:chExt cx="571529" cy="103603"/>
          </a:xfrm>
        </p:grpSpPr>
        <p:sp>
          <p:nvSpPr>
            <p:cNvPr name="Freeform 20" id="20"/>
            <p:cNvSpPr/>
            <p:nvPr/>
          </p:nvSpPr>
          <p:spPr>
            <a:xfrm flipH="false" flipV="false" rot="0">
              <a:off x="0" y="0"/>
              <a:ext cx="571529" cy="103603"/>
            </a:xfrm>
            <a:custGeom>
              <a:avLst/>
              <a:gdLst/>
              <a:ahLst/>
              <a:cxnLst/>
              <a:rect r="r" b="b" t="t" l="l"/>
              <a:pathLst>
                <a:path h="103603" w="571529">
                  <a:moveTo>
                    <a:pt x="0" y="0"/>
                  </a:moveTo>
                  <a:lnTo>
                    <a:pt x="571529" y="0"/>
                  </a:lnTo>
                  <a:lnTo>
                    <a:pt x="571529" y="103603"/>
                  </a:lnTo>
                  <a:lnTo>
                    <a:pt x="0" y="103603"/>
                  </a:lnTo>
                  <a:close/>
                </a:path>
              </a:pathLst>
            </a:custGeom>
            <a:solidFill>
              <a:srgbClr val="E9DFCF"/>
            </a:solidFill>
          </p:spPr>
        </p:sp>
        <p:sp>
          <p:nvSpPr>
            <p:cNvPr name="TextBox 21" id="21"/>
            <p:cNvSpPr txBox="true"/>
            <p:nvPr/>
          </p:nvSpPr>
          <p:spPr>
            <a:xfrm>
              <a:off x="0" y="-47625"/>
              <a:ext cx="571529" cy="151228"/>
            </a:xfrm>
            <a:prstGeom prst="rect">
              <a:avLst/>
            </a:prstGeom>
          </p:spPr>
          <p:txBody>
            <a:bodyPr anchor="ctr" rtlCol="false" tIns="50800" lIns="50800" bIns="50800" rIns="50800"/>
            <a:lstStyle/>
            <a:p>
              <a:pPr algn="ctr">
                <a:lnSpc>
                  <a:spcPts val="1540"/>
                </a:lnSpc>
              </a:pPr>
              <a:r>
                <a:rPr lang="en-US" sz="1100">
                  <a:solidFill>
                    <a:srgbClr val="000000"/>
                  </a:solidFill>
                  <a:latin typeface="Akzidenz-Grotesk"/>
                  <a:ea typeface="Akzidenz-Grotesk"/>
                  <a:cs typeface="Akzidenz-Grotesk"/>
                  <a:sym typeface="Akzidenz-Grotesk"/>
                </a:rPr>
                <a:t>Avant traitement des outliers</a:t>
              </a:r>
            </a:p>
          </p:txBody>
        </p:sp>
      </p:grpSp>
      <p:grpSp>
        <p:nvGrpSpPr>
          <p:cNvPr name="Group 22" id="22"/>
          <p:cNvGrpSpPr/>
          <p:nvPr/>
        </p:nvGrpSpPr>
        <p:grpSpPr>
          <a:xfrm rot="0">
            <a:off x="13362351" y="2400456"/>
            <a:ext cx="2170024" cy="393366"/>
            <a:chOff x="0" y="0"/>
            <a:chExt cx="571529" cy="103603"/>
          </a:xfrm>
        </p:grpSpPr>
        <p:sp>
          <p:nvSpPr>
            <p:cNvPr name="Freeform 23" id="23"/>
            <p:cNvSpPr/>
            <p:nvPr/>
          </p:nvSpPr>
          <p:spPr>
            <a:xfrm flipH="false" flipV="false" rot="0">
              <a:off x="0" y="0"/>
              <a:ext cx="571529" cy="103603"/>
            </a:xfrm>
            <a:custGeom>
              <a:avLst/>
              <a:gdLst/>
              <a:ahLst/>
              <a:cxnLst/>
              <a:rect r="r" b="b" t="t" l="l"/>
              <a:pathLst>
                <a:path h="103603" w="571529">
                  <a:moveTo>
                    <a:pt x="0" y="0"/>
                  </a:moveTo>
                  <a:lnTo>
                    <a:pt x="571529" y="0"/>
                  </a:lnTo>
                  <a:lnTo>
                    <a:pt x="571529" y="103603"/>
                  </a:lnTo>
                  <a:lnTo>
                    <a:pt x="0" y="103603"/>
                  </a:lnTo>
                  <a:close/>
                </a:path>
              </a:pathLst>
            </a:custGeom>
            <a:solidFill>
              <a:srgbClr val="E9DFCF"/>
            </a:solidFill>
          </p:spPr>
        </p:sp>
        <p:sp>
          <p:nvSpPr>
            <p:cNvPr name="TextBox 24" id="24"/>
            <p:cNvSpPr txBox="true"/>
            <p:nvPr/>
          </p:nvSpPr>
          <p:spPr>
            <a:xfrm>
              <a:off x="0" y="-47625"/>
              <a:ext cx="571529" cy="151228"/>
            </a:xfrm>
            <a:prstGeom prst="rect">
              <a:avLst/>
            </a:prstGeom>
          </p:spPr>
          <p:txBody>
            <a:bodyPr anchor="ctr" rtlCol="false" tIns="50800" lIns="50800" bIns="50800" rIns="50800"/>
            <a:lstStyle/>
            <a:p>
              <a:pPr algn="ctr">
                <a:lnSpc>
                  <a:spcPts val="1540"/>
                </a:lnSpc>
              </a:pPr>
              <a:r>
                <a:rPr lang="en-US" sz="1100">
                  <a:solidFill>
                    <a:srgbClr val="000000"/>
                  </a:solidFill>
                  <a:latin typeface="Akzidenz-Grotesk"/>
                  <a:ea typeface="Akzidenz-Grotesk"/>
                  <a:cs typeface="Akzidenz-Grotesk"/>
                  <a:sym typeface="Akzidenz-Grotesk"/>
                </a:rPr>
                <a:t>Après traitement des outliers</a:t>
              </a:r>
            </a:p>
          </p:txBody>
        </p:sp>
      </p:grpSp>
      <p:sp>
        <p:nvSpPr>
          <p:cNvPr name="AutoShape 25" id="25"/>
          <p:cNvSpPr/>
          <p:nvPr/>
        </p:nvSpPr>
        <p:spPr>
          <a:xfrm flipV="true">
            <a:off x="10739786" y="7630962"/>
            <a:ext cx="330138" cy="734107"/>
          </a:xfrm>
          <a:prstGeom prst="line">
            <a:avLst/>
          </a:prstGeom>
          <a:ln cap="flat" w="28575">
            <a:solidFill>
              <a:srgbClr val="000000"/>
            </a:solidFill>
            <a:prstDash val="solid"/>
            <a:headEnd type="none" len="sm" w="sm"/>
            <a:tailEnd type="triangle" len="med" w="lg"/>
          </a:ln>
        </p:spPr>
      </p:sp>
      <p:grpSp>
        <p:nvGrpSpPr>
          <p:cNvPr name="Group 26" id="26"/>
          <p:cNvGrpSpPr/>
          <p:nvPr/>
        </p:nvGrpSpPr>
        <p:grpSpPr>
          <a:xfrm rot="0">
            <a:off x="9761738" y="8302059"/>
            <a:ext cx="1130189" cy="472178"/>
            <a:chOff x="0" y="0"/>
            <a:chExt cx="323534" cy="135168"/>
          </a:xfrm>
        </p:grpSpPr>
        <p:sp>
          <p:nvSpPr>
            <p:cNvPr name="Freeform 27" id="27"/>
            <p:cNvSpPr/>
            <p:nvPr/>
          </p:nvSpPr>
          <p:spPr>
            <a:xfrm flipH="false" flipV="false" rot="0">
              <a:off x="0" y="0"/>
              <a:ext cx="323534" cy="135168"/>
            </a:xfrm>
            <a:custGeom>
              <a:avLst/>
              <a:gdLst/>
              <a:ahLst/>
              <a:cxnLst/>
              <a:rect r="r" b="b" t="t" l="l"/>
              <a:pathLst>
                <a:path h="135168" w="323534">
                  <a:moveTo>
                    <a:pt x="0" y="0"/>
                  </a:moveTo>
                  <a:lnTo>
                    <a:pt x="323534" y="0"/>
                  </a:lnTo>
                  <a:lnTo>
                    <a:pt x="323534" y="135168"/>
                  </a:lnTo>
                  <a:lnTo>
                    <a:pt x="0" y="135168"/>
                  </a:lnTo>
                  <a:close/>
                </a:path>
              </a:pathLst>
            </a:custGeom>
            <a:solidFill>
              <a:srgbClr val="FFFCF7"/>
            </a:solidFill>
          </p:spPr>
        </p:sp>
        <p:sp>
          <p:nvSpPr>
            <p:cNvPr name="TextBox 28" id="28"/>
            <p:cNvSpPr txBox="true"/>
            <p:nvPr/>
          </p:nvSpPr>
          <p:spPr>
            <a:xfrm>
              <a:off x="0" y="-47625"/>
              <a:ext cx="323534" cy="182793"/>
            </a:xfrm>
            <a:prstGeom prst="rect">
              <a:avLst/>
            </a:prstGeom>
          </p:spPr>
          <p:txBody>
            <a:bodyPr anchor="ctr" rtlCol="false" tIns="50800" lIns="50800" bIns="50800" rIns="50800"/>
            <a:lstStyle/>
            <a:p>
              <a:pPr algn="l">
                <a:lnSpc>
                  <a:spcPts val="1540"/>
                </a:lnSpc>
              </a:pPr>
              <a:r>
                <a:rPr lang="en-US" sz="1100">
                  <a:solidFill>
                    <a:srgbClr val="000000"/>
                  </a:solidFill>
                  <a:latin typeface="Akzidenz-Grotesk"/>
                  <a:ea typeface="Akzidenz-Grotesk"/>
                  <a:cs typeface="Akzidenz-Grotesk"/>
                  <a:sym typeface="Akzidenz-Grotesk"/>
                </a:rPr>
                <a:t>Nouvelle colonne</a:t>
              </a:r>
            </a:p>
          </p:txBody>
        </p:sp>
      </p:grpSp>
      <p:sp>
        <p:nvSpPr>
          <p:cNvPr name="Freeform 29" id="29"/>
          <p:cNvSpPr/>
          <p:nvPr/>
        </p:nvSpPr>
        <p:spPr>
          <a:xfrm flipH="false" flipV="false" rot="0">
            <a:off x="11555870" y="7253953"/>
            <a:ext cx="627998" cy="627998"/>
          </a:xfrm>
          <a:custGeom>
            <a:avLst/>
            <a:gdLst/>
            <a:ahLst/>
            <a:cxnLst/>
            <a:rect r="r" b="b" t="t" l="l"/>
            <a:pathLst>
              <a:path h="627998" w="627998">
                <a:moveTo>
                  <a:pt x="0" y="0"/>
                </a:moveTo>
                <a:lnTo>
                  <a:pt x="627998" y="0"/>
                </a:lnTo>
                <a:lnTo>
                  <a:pt x="627998" y="627997"/>
                </a:lnTo>
                <a:lnTo>
                  <a:pt x="0" y="627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5039299" y="7253953"/>
            <a:ext cx="627998" cy="627998"/>
          </a:xfrm>
          <a:custGeom>
            <a:avLst/>
            <a:gdLst/>
            <a:ahLst/>
            <a:cxnLst/>
            <a:rect r="r" b="b" t="t" l="l"/>
            <a:pathLst>
              <a:path h="627998" w="627998">
                <a:moveTo>
                  <a:pt x="0" y="0"/>
                </a:moveTo>
                <a:lnTo>
                  <a:pt x="627997" y="0"/>
                </a:lnTo>
                <a:lnTo>
                  <a:pt x="627997" y="627997"/>
                </a:lnTo>
                <a:lnTo>
                  <a:pt x="0" y="627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9135614">
            <a:off x="14907267" y="-2099982"/>
            <a:ext cx="4704066" cy="4199964"/>
          </a:xfrm>
          <a:custGeom>
            <a:avLst/>
            <a:gdLst/>
            <a:ahLst/>
            <a:cxnLst/>
            <a:rect r="r" b="b" t="t" l="l"/>
            <a:pathLst>
              <a:path h="4199964" w="4704066">
                <a:moveTo>
                  <a:pt x="0" y="0"/>
                </a:moveTo>
                <a:lnTo>
                  <a:pt x="4704066" y="0"/>
                </a:lnTo>
                <a:lnTo>
                  <a:pt x="4704066" y="4199964"/>
                </a:lnTo>
                <a:lnTo>
                  <a:pt x="0" y="419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5223">
            <a:off x="-1013524" y="7187248"/>
            <a:ext cx="6168903" cy="4977243"/>
          </a:xfrm>
          <a:custGeom>
            <a:avLst/>
            <a:gdLst/>
            <a:ahLst/>
            <a:cxnLst/>
            <a:rect r="r" b="b" t="t" l="l"/>
            <a:pathLst>
              <a:path h="4977243" w="6168903">
                <a:moveTo>
                  <a:pt x="0" y="0"/>
                </a:moveTo>
                <a:lnTo>
                  <a:pt x="6168903" y="0"/>
                </a:lnTo>
                <a:lnTo>
                  <a:pt x="6168903" y="4977243"/>
                </a:lnTo>
                <a:lnTo>
                  <a:pt x="0" y="4977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22624" y="1106807"/>
            <a:ext cx="458606" cy="497153"/>
            <a:chOff x="0" y="0"/>
            <a:chExt cx="611475" cy="662871"/>
          </a:xfrm>
        </p:grpSpPr>
        <p:grpSp>
          <p:nvGrpSpPr>
            <p:cNvPr name="Group 5" id="5"/>
            <p:cNvGrpSpPr/>
            <p:nvPr/>
          </p:nvGrpSpPr>
          <p:grpSpPr>
            <a:xfrm rot="0">
              <a:off x="0" y="0"/>
              <a:ext cx="611475" cy="610136"/>
              <a:chOff x="0" y="0"/>
              <a:chExt cx="900098" cy="898127"/>
            </a:xfrm>
          </p:grpSpPr>
          <p:sp>
            <p:nvSpPr>
              <p:cNvPr name="Freeform 6" id="6"/>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7" id="7"/>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C</a:t>
              </a:r>
            </a:p>
          </p:txBody>
        </p:sp>
      </p:grpSp>
      <p:grpSp>
        <p:nvGrpSpPr>
          <p:cNvPr name="Group 9" id="9"/>
          <p:cNvGrpSpPr/>
          <p:nvPr/>
        </p:nvGrpSpPr>
        <p:grpSpPr>
          <a:xfrm rot="0">
            <a:off x="3588877" y="301152"/>
            <a:ext cx="458606" cy="497153"/>
            <a:chOff x="0" y="0"/>
            <a:chExt cx="611475" cy="662871"/>
          </a:xfrm>
        </p:grpSpPr>
        <p:grpSp>
          <p:nvGrpSpPr>
            <p:cNvPr name="Group 10" id="10"/>
            <p:cNvGrpSpPr/>
            <p:nvPr/>
          </p:nvGrpSpPr>
          <p:grpSpPr>
            <a:xfrm rot="0">
              <a:off x="0" y="0"/>
              <a:ext cx="611475" cy="610136"/>
              <a:chOff x="0" y="0"/>
              <a:chExt cx="900098" cy="898127"/>
            </a:xfrm>
          </p:grpSpPr>
          <p:sp>
            <p:nvSpPr>
              <p:cNvPr name="Freeform 11" id="11"/>
              <p:cNvSpPr/>
              <p:nvPr/>
            </p:nvSpPr>
            <p:spPr>
              <a:xfrm flipH="false" flipV="false" rot="0">
                <a:off x="0" y="0"/>
                <a:ext cx="900098" cy="898127"/>
              </a:xfrm>
              <a:custGeom>
                <a:avLst/>
                <a:gdLst/>
                <a:ahLst/>
                <a:cxnLst/>
                <a:rect r="r" b="b" t="t" l="l"/>
                <a:pathLst>
                  <a:path h="898127" w="900098">
                    <a:moveTo>
                      <a:pt x="450049" y="0"/>
                    </a:moveTo>
                    <a:cubicBezTo>
                      <a:pt x="201494" y="0"/>
                      <a:pt x="0" y="201053"/>
                      <a:pt x="0" y="449064"/>
                    </a:cubicBezTo>
                    <a:cubicBezTo>
                      <a:pt x="0" y="697075"/>
                      <a:pt x="201494" y="898127"/>
                      <a:pt x="450049" y="898127"/>
                    </a:cubicBezTo>
                    <a:cubicBezTo>
                      <a:pt x="698604" y="898127"/>
                      <a:pt x="900098" y="697075"/>
                      <a:pt x="900098" y="449064"/>
                    </a:cubicBezTo>
                    <a:cubicBezTo>
                      <a:pt x="900098" y="201053"/>
                      <a:pt x="698604" y="0"/>
                      <a:pt x="450049" y="0"/>
                    </a:cubicBezTo>
                    <a:close/>
                  </a:path>
                </a:pathLst>
              </a:custGeom>
              <a:solidFill>
                <a:srgbClr val="000000"/>
              </a:solidFill>
            </p:spPr>
          </p:sp>
          <p:sp>
            <p:nvSpPr>
              <p:cNvPr name="TextBox 12" id="12"/>
              <p:cNvSpPr txBox="true"/>
              <p:nvPr/>
            </p:nvSpPr>
            <p:spPr>
              <a:xfrm>
                <a:off x="84384" y="7999"/>
                <a:ext cx="731330" cy="805929"/>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152544" y="-79801"/>
              <a:ext cx="306388" cy="742672"/>
            </a:xfrm>
            <a:prstGeom prst="rect">
              <a:avLst/>
            </a:prstGeom>
          </p:spPr>
          <p:txBody>
            <a:bodyPr anchor="t" rtlCol="false" tIns="0" lIns="0" bIns="0" rIns="0">
              <a:spAutoFit/>
            </a:bodyPr>
            <a:lstStyle/>
            <a:p>
              <a:pPr algn="ctr">
                <a:lnSpc>
                  <a:spcPts val="4342"/>
                </a:lnSpc>
              </a:pPr>
              <a:r>
                <a:rPr lang="en-US" sz="3101">
                  <a:solidFill>
                    <a:srgbClr val="FFFFFF"/>
                  </a:solidFill>
                  <a:latin typeface="Akzidenz-Grotesk"/>
                  <a:ea typeface="Akzidenz-Grotesk"/>
                  <a:cs typeface="Akzidenz-Grotesk"/>
                  <a:sym typeface="Akzidenz-Grotesk"/>
                </a:rPr>
                <a:t>II</a:t>
              </a:r>
            </a:p>
          </p:txBody>
        </p:sp>
      </p:gr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name="TextBox 15" id="15"/>
          <p:cNvSpPr txBox="true"/>
          <p:nvPr/>
        </p:nvSpPr>
        <p:spPr>
          <a:xfrm rot="0">
            <a:off x="4876963" y="104013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Features catégorielles (Encodage)</a:t>
            </a:r>
          </a:p>
        </p:txBody>
      </p:sp>
      <p:sp>
        <p:nvSpPr>
          <p:cNvPr name="TextBox 16" id="16"/>
          <p:cNvSpPr txBox="true"/>
          <p:nvPr/>
        </p:nvSpPr>
        <p:spPr>
          <a:xfrm rot="0">
            <a:off x="4581230" y="244002"/>
            <a:ext cx="9769550" cy="514296"/>
          </a:xfrm>
          <a:prstGeom prst="rect">
            <a:avLst/>
          </a:prstGeom>
        </p:spPr>
        <p:txBody>
          <a:bodyPr anchor="t" rtlCol="false" tIns="0" lIns="0" bIns="0" rIns="0">
            <a:spAutoFit/>
          </a:bodyPr>
          <a:lstStyle/>
          <a:p>
            <a:pPr algn="l">
              <a:lnSpc>
                <a:spcPts val="4202"/>
              </a:lnSpc>
            </a:pPr>
            <a:r>
              <a:rPr lang="en-US" sz="3002">
                <a:solidFill>
                  <a:srgbClr val="000000"/>
                </a:solidFill>
                <a:latin typeface="Canva Sans"/>
                <a:ea typeface="Canva Sans"/>
                <a:cs typeface="Canva Sans"/>
                <a:sym typeface="Canva Sans"/>
              </a:rPr>
              <a:t>NETTOYAGE DES DONNEES </a:t>
            </a:r>
          </a:p>
        </p:txBody>
      </p:sp>
      <p:sp>
        <p:nvSpPr>
          <p:cNvPr name="TextBox 17" id="17"/>
          <p:cNvSpPr txBox="true"/>
          <p:nvPr/>
        </p:nvSpPr>
        <p:spPr>
          <a:xfrm rot="0">
            <a:off x="2900827" y="2588260"/>
            <a:ext cx="11745686" cy="2555240"/>
          </a:xfrm>
          <a:prstGeom prst="rect">
            <a:avLst/>
          </a:prstGeom>
        </p:spPr>
        <p:txBody>
          <a:bodyPr anchor="t" rtlCol="false" tIns="0" lIns="0" bIns="0" rIns="0">
            <a:spAutoFit/>
          </a:bodyPr>
          <a:lstStyle/>
          <a:p>
            <a:pPr algn="l" marL="626107" indent="-313054" lvl="1">
              <a:lnSpc>
                <a:spcPts val="4059"/>
              </a:lnSpc>
              <a:spcBef>
                <a:spcPct val="0"/>
              </a:spcBef>
              <a:buFont typeface="Arial"/>
              <a:buChar char="•"/>
            </a:pPr>
            <a:r>
              <a:rPr lang="en-US" b="true" sz="2899">
                <a:solidFill>
                  <a:srgbClr val="000000"/>
                </a:solidFill>
                <a:latin typeface="Canva Sans Bold"/>
                <a:ea typeface="Canva Sans Bold"/>
                <a:cs typeface="Canva Sans Bold"/>
                <a:sym typeface="Canva Sans Bold"/>
              </a:rPr>
              <a:t>Ordinal Encoder </a:t>
            </a:r>
            <a:r>
              <a:rPr lang="en-US" b="true" sz="2899">
                <a:solidFill>
                  <a:srgbClr val="000000"/>
                </a:solidFill>
                <a:latin typeface="Canva Sans Bold"/>
                <a:ea typeface="Canva Sans Bold"/>
                <a:cs typeface="Canva Sans Bold"/>
                <a:sym typeface="Canva Sans Bold"/>
              </a:rPr>
              <a:t>:</a:t>
            </a:r>
            <a:r>
              <a:rPr lang="en-US" sz="2899">
                <a:solidFill>
                  <a:srgbClr val="000000"/>
                </a:solidFill>
                <a:latin typeface="Canva Sans"/>
                <a:ea typeface="Canva Sans"/>
                <a:cs typeface="Canva Sans"/>
                <a:sym typeface="Canva Sans"/>
              </a:rPr>
              <a:t> ['frequence_deplacement', 'classification_revenu', 'anciennete_cat' ]</a:t>
            </a:r>
          </a:p>
          <a:p>
            <a:pPr algn="l" marL="626107" indent="-313054" lvl="1">
              <a:lnSpc>
                <a:spcPts val="4059"/>
              </a:lnSpc>
              <a:spcBef>
                <a:spcPct val="0"/>
              </a:spcBef>
              <a:buFont typeface="Arial"/>
              <a:buChar char="•"/>
            </a:pPr>
            <a:r>
              <a:rPr lang="en-US" b="true" sz="2899">
                <a:solidFill>
                  <a:srgbClr val="000000"/>
                </a:solidFill>
                <a:latin typeface="Canva Sans Bold"/>
                <a:ea typeface="Canva Sans Bold"/>
                <a:cs typeface="Canva Sans Bold"/>
                <a:sym typeface="Canva Sans Bold"/>
              </a:rPr>
              <a:t>OneHotEncoder</a:t>
            </a:r>
            <a:r>
              <a:rPr lang="en-US" b="true" sz="2899">
                <a:solidFill>
                  <a:srgbClr val="000000"/>
                </a:solidFill>
                <a:latin typeface="Canva Sans Bold"/>
                <a:ea typeface="Canva Sans Bold"/>
                <a:cs typeface="Canva Sans Bold"/>
                <a:sym typeface="Canva Sans Bold"/>
              </a:rPr>
              <a:t> :</a:t>
            </a:r>
            <a:r>
              <a:rPr lang="en-US" sz="2899">
                <a:solidFill>
                  <a:srgbClr val="000000"/>
                </a:solidFill>
                <a:latin typeface="Canva Sans"/>
                <a:ea typeface="Canva Sans"/>
                <a:cs typeface="Canva Sans"/>
                <a:sym typeface="Canva Sans"/>
              </a:rPr>
              <a:t> ['genre', 'statut_marital', 'departement', 'poste','domaine_etude', 'heure_supplementaires']</a:t>
            </a:r>
          </a:p>
          <a:p>
            <a:pPr algn="l" marL="626107" indent="-313054" lvl="1">
              <a:lnSpc>
                <a:spcPts val="4059"/>
              </a:lnSpc>
              <a:spcBef>
                <a:spcPct val="0"/>
              </a:spcBef>
              <a:buFont typeface="Arial"/>
              <a:buChar char="•"/>
            </a:pPr>
            <a:r>
              <a:rPr lang="en-US" b="true" sz="2899">
                <a:solidFill>
                  <a:srgbClr val="000000"/>
                </a:solidFill>
                <a:latin typeface="Canva Sans Bold"/>
                <a:ea typeface="Canva Sans Bold"/>
                <a:cs typeface="Canva Sans Bold"/>
                <a:sym typeface="Canva Sans Bold"/>
              </a:rPr>
              <a:t>LabelEncoder </a:t>
            </a:r>
            <a:r>
              <a:rPr lang="en-US" b="true" sz="2899">
                <a:solidFill>
                  <a:srgbClr val="000000"/>
                </a:solidFill>
                <a:latin typeface="Canva Sans Bold"/>
                <a:ea typeface="Canva Sans Bold"/>
                <a:cs typeface="Canva Sans Bold"/>
                <a:sym typeface="Canva Sans Bold"/>
              </a:rPr>
              <a:t>:</a:t>
            </a:r>
            <a:r>
              <a:rPr lang="en-US" b="true" sz="2899">
                <a:solidFill>
                  <a:srgbClr val="000000"/>
                </a:solidFill>
                <a:latin typeface="Canva Sans Bold"/>
                <a:ea typeface="Canva Sans Bold"/>
                <a:cs typeface="Canva Sans Bold"/>
                <a:sym typeface="Canva Sans Bold"/>
              </a:rPr>
              <a:t> </a:t>
            </a:r>
            <a:r>
              <a:rPr lang="en-US" sz="2899">
                <a:solidFill>
                  <a:srgbClr val="000000"/>
                </a:solidFill>
                <a:latin typeface="Canva Sans"/>
                <a:ea typeface="Canva Sans"/>
                <a:cs typeface="Canva Sans"/>
                <a:sym typeface="Canva Sans"/>
              </a:rPr>
              <a:t>['a_quitte_l_entreprise_encoded']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DAGp80x8G1g</dc:identifier>
  <dcterms:modified xsi:type="dcterms:W3CDTF">2011-08-01T06:04:30Z</dcterms:modified>
  <cp:revision>1</cp:revision>
  <dc:title>Fonkou_Symphor_3_présentation_052025</dc:title>
</cp:coreProperties>
</file>